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69" r:id="rId3"/>
    <p:sldId id="259" r:id="rId4"/>
    <p:sldId id="261" r:id="rId5"/>
    <p:sldId id="257" r:id="rId6"/>
    <p:sldId id="260" r:id="rId7"/>
    <p:sldId id="267" r:id="rId8"/>
    <p:sldId id="270" r:id="rId9"/>
    <p:sldId id="271" r:id="rId10"/>
    <p:sldId id="272" r:id="rId11"/>
    <p:sldId id="273" r:id="rId12"/>
    <p:sldId id="274" r:id="rId13"/>
    <p:sldId id="275" r:id="rId14"/>
    <p:sldId id="263" r:id="rId15"/>
    <p:sldId id="280" r:id="rId16"/>
    <p:sldId id="279" r:id="rId17"/>
    <p:sldId id="283" r:id="rId18"/>
    <p:sldId id="290" r:id="rId19"/>
    <p:sldId id="282" r:id="rId20"/>
    <p:sldId id="281" r:id="rId21"/>
    <p:sldId id="291" r:id="rId22"/>
    <p:sldId id="277" r:id="rId23"/>
    <p:sldId id="278" r:id="rId24"/>
    <p:sldId id="298" r:id="rId25"/>
    <p:sldId id="293" r:id="rId26"/>
    <p:sldId id="285" r:id="rId27"/>
    <p:sldId id="264" r:id="rId28"/>
    <p:sldId id="284" r:id="rId29"/>
    <p:sldId id="296" r:id="rId30"/>
    <p:sldId id="299" r:id="rId31"/>
    <p:sldId id="286" r:id="rId32"/>
    <p:sldId id="287" r:id="rId33"/>
    <p:sldId id="292" r:id="rId34"/>
    <p:sldId id="294" r:id="rId35"/>
    <p:sldId id="295" r:id="rId36"/>
    <p:sldId id="297" r:id="rId37"/>
    <p:sldId id="300" r:id="rId38"/>
    <p:sldId id="276" r:id="rId39"/>
    <p:sldId id="301" r:id="rId40"/>
    <p:sldId id="288" r:id="rId41"/>
    <p:sldId id="289" r:id="rId42"/>
    <p:sldId id="25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64" autoAdjust="0"/>
  </p:normalViewPr>
  <p:slideViewPr>
    <p:cSldViewPr>
      <p:cViewPr>
        <p:scale>
          <a:sx n="70" d="100"/>
          <a:sy n="70" d="100"/>
        </p:scale>
        <p:origin x="-2094" y="-5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adduci\root\DOCS\Users\mgd\2011\Speech\Excel%20Sheet%20for%20Increasing%20Use%20of%20Sec%20337%20Slid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dduci\root\docs\Users\aa\_FIRM%20Projects\2013-10-31%20LSM%20JIPA%20Pres\Copy%20of%20Non%20US-Based%20Complainant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pPr>
        <a:solidFill>
          <a:schemeClr val="bg1">
            <a:alpha val="37000"/>
          </a:schemeClr>
        </a:solidFill>
      </c:spPr>
    </c:sideWall>
    <c:backWall>
      <c:thickness val="0"/>
      <c:spPr>
        <a:solidFill>
          <a:schemeClr val="bg1">
            <a:alpha val="37000"/>
          </a:schemeClr>
        </a:solidFill>
      </c:spPr>
    </c:backWall>
    <c:plotArea>
      <c:layout/>
      <c:bar3DChart>
        <c:barDir val="col"/>
        <c:grouping val="clustered"/>
        <c:varyColors val="0"/>
        <c:ser>
          <c:idx val="0"/>
          <c:order val="0"/>
          <c:spPr>
            <a:solidFill>
              <a:schemeClr val="accent2">
                <a:lumMod val="75000"/>
              </a:schemeClr>
            </a:solidFill>
            <a:ln>
              <a:solidFill>
                <a:schemeClr val="tx1"/>
              </a:solidFill>
            </a:ln>
          </c:spPr>
          <c:invertIfNegative val="0"/>
          <c:dLbls>
            <c:txPr>
              <a:bodyPr/>
              <a:lstStyle/>
              <a:p>
                <a:pPr>
                  <a:defRPr sz="1200">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dLbls>
          <c:val>
            <c:numRef>
              <c:f>Sheet1!$B$2:$Z$2</c:f>
              <c:numCache>
                <c:formatCode>General</c:formatCode>
                <c:ptCount val="25"/>
                <c:pt idx="0">
                  <c:v>13</c:v>
                </c:pt>
                <c:pt idx="1">
                  <c:v>11</c:v>
                </c:pt>
                <c:pt idx="2">
                  <c:v>13</c:v>
                </c:pt>
                <c:pt idx="3">
                  <c:v>18</c:v>
                </c:pt>
                <c:pt idx="4">
                  <c:v>5</c:v>
                </c:pt>
                <c:pt idx="5">
                  <c:v>11</c:v>
                </c:pt>
                <c:pt idx="6">
                  <c:v>14</c:v>
                </c:pt>
                <c:pt idx="7">
                  <c:v>12</c:v>
                </c:pt>
                <c:pt idx="8">
                  <c:v>9</c:v>
                </c:pt>
                <c:pt idx="9">
                  <c:v>11</c:v>
                </c:pt>
                <c:pt idx="10">
                  <c:v>17</c:v>
                </c:pt>
                <c:pt idx="11">
                  <c:v>24</c:v>
                </c:pt>
                <c:pt idx="12">
                  <c:v>17</c:v>
                </c:pt>
                <c:pt idx="13">
                  <c:v>18</c:v>
                </c:pt>
                <c:pt idx="14">
                  <c:v>26</c:v>
                </c:pt>
                <c:pt idx="15">
                  <c:v>29</c:v>
                </c:pt>
                <c:pt idx="16">
                  <c:v>33</c:v>
                </c:pt>
                <c:pt idx="17">
                  <c:v>35</c:v>
                </c:pt>
                <c:pt idx="18">
                  <c:v>41</c:v>
                </c:pt>
                <c:pt idx="19">
                  <c:v>31</c:v>
                </c:pt>
                <c:pt idx="20">
                  <c:v>56</c:v>
                </c:pt>
                <c:pt idx="21">
                  <c:v>69</c:v>
                </c:pt>
                <c:pt idx="22">
                  <c:v>40</c:v>
                </c:pt>
                <c:pt idx="23">
                  <c:v>42</c:v>
                </c:pt>
                <c:pt idx="24">
                  <c:v>27</c:v>
                </c:pt>
              </c:numCache>
            </c:numRef>
          </c:val>
        </c:ser>
        <c:dLbls>
          <c:showLegendKey val="0"/>
          <c:showVal val="1"/>
          <c:showCatName val="0"/>
          <c:showSerName val="0"/>
          <c:showPercent val="0"/>
          <c:showBubbleSize val="0"/>
        </c:dLbls>
        <c:gapWidth val="150"/>
        <c:shape val="box"/>
        <c:axId val="208728448"/>
        <c:axId val="208729984"/>
        <c:axId val="0"/>
      </c:bar3DChart>
      <c:catAx>
        <c:axId val="208728448"/>
        <c:scaling>
          <c:orientation val="minMax"/>
        </c:scaling>
        <c:delete val="1"/>
        <c:axPos val="b"/>
        <c:majorTickMark val="out"/>
        <c:minorTickMark val="none"/>
        <c:tickLblPos val="none"/>
        <c:crossAx val="208729984"/>
        <c:crosses val="autoZero"/>
        <c:auto val="1"/>
        <c:lblAlgn val="ctr"/>
        <c:lblOffset val="100"/>
        <c:noMultiLvlLbl val="0"/>
      </c:catAx>
      <c:valAx>
        <c:axId val="208729984"/>
        <c:scaling>
          <c:orientation val="minMax"/>
        </c:scaling>
        <c:delete val="0"/>
        <c:axPos val="l"/>
        <c:majorGridlines>
          <c:spPr>
            <a:ln>
              <a:solidFill>
                <a:schemeClr val="bg1">
                  <a:lumMod val="75000"/>
                </a:schemeClr>
              </a:solidFill>
            </a:ln>
          </c:spPr>
        </c:majorGridlines>
        <c:numFmt formatCode="General" sourceLinked="1"/>
        <c:majorTickMark val="out"/>
        <c:minorTickMark val="none"/>
        <c:tickLblPos val="nextTo"/>
        <c:txPr>
          <a:bodyPr/>
          <a:lstStyle/>
          <a:p>
            <a:pPr>
              <a:defRPr sz="1400">
                <a:latin typeface="Tahoma" panose="020B0604030504040204" pitchFamily="34" charset="0"/>
                <a:ea typeface="Tahoma" panose="020B0604030504040204" pitchFamily="34" charset="0"/>
                <a:cs typeface="Tahoma" panose="020B0604030504040204" pitchFamily="34" charset="0"/>
              </a:defRPr>
            </a:pPr>
            <a:endParaRPr lang="en-US"/>
          </a:p>
        </c:txPr>
        <c:crossAx val="208728448"/>
        <c:crosses val="autoZero"/>
        <c:crossBetween val="between"/>
      </c:valAx>
      <c:spPr>
        <a:noFill/>
        <a:ln w="25400">
          <a:no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view3D>
      <c:rotX val="30"/>
      <c:rotY val="80"/>
      <c:depthPercent val="30"/>
      <c:rAngAx val="1"/>
    </c:view3D>
    <c:floor>
      <c:thickness val="0"/>
      <c:spPr>
        <a:solidFill>
          <a:srgbClr val="FFFFFF"/>
        </a:solidFill>
      </c:spPr>
    </c:floor>
    <c:sideWall>
      <c:thickness val="0"/>
      <c:spPr>
        <a:solidFill>
          <a:schemeClr val="bg1"/>
        </a:solidFill>
        <a:ln w="9525">
          <a:solidFill>
            <a:schemeClr val="tx1"/>
          </a:solidFill>
        </a:ln>
      </c:spPr>
    </c:sideWall>
    <c:backWall>
      <c:thickness val="0"/>
      <c:spPr>
        <a:solidFill>
          <a:schemeClr val="bg1"/>
        </a:solidFill>
        <a:ln w="9525">
          <a:solidFill>
            <a:schemeClr val="tx1"/>
          </a:solidFill>
        </a:ln>
      </c:spPr>
    </c:backWall>
    <c:plotArea>
      <c:layout>
        <c:manualLayout>
          <c:layoutTarget val="inner"/>
          <c:xMode val="edge"/>
          <c:yMode val="edge"/>
          <c:x val="8.9305677068144254E-2"/>
          <c:y val="2.9076331093881122E-2"/>
          <c:w val="0.74287012734519298"/>
          <c:h val="0.85435532742543729"/>
        </c:manualLayout>
      </c:layout>
      <c:bar3DChart>
        <c:barDir val="col"/>
        <c:grouping val="stacked"/>
        <c:varyColors val="0"/>
        <c:ser>
          <c:idx val="0"/>
          <c:order val="0"/>
          <c:tx>
            <c:strRef>
              <c:f>Sheet1!$A$2</c:f>
              <c:strCache>
                <c:ptCount val="1"/>
                <c:pt idx="0">
                  <c:v>U.S. Complainants</c:v>
                </c:pt>
              </c:strCache>
            </c:strRef>
          </c:tx>
          <c:spPr>
            <a:solidFill>
              <a:schemeClr val="accent2">
                <a:lumMod val="75000"/>
              </a:schemeClr>
            </a:solidFill>
            <a:effectLst>
              <a:innerShdw blurRad="63500" dist="50800" dir="13500000">
                <a:prstClr val="black">
                  <a:alpha val="50000"/>
                </a:prstClr>
              </a:innerShdw>
            </a:effectLst>
          </c:spPr>
          <c:invertIfNegative val="0"/>
          <c:cat>
            <c:numRef>
              <c:f>Sheet1!$B$1:$P$1</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Sheet1!$B$2:$P$2</c:f>
              <c:numCache>
                <c:formatCode>0</c:formatCode>
                <c:ptCount val="15"/>
                <c:pt idx="0">
                  <c:v>17</c:v>
                </c:pt>
                <c:pt idx="1">
                  <c:v>24</c:v>
                </c:pt>
                <c:pt idx="2">
                  <c:v>15</c:v>
                </c:pt>
                <c:pt idx="3">
                  <c:v>17</c:v>
                </c:pt>
                <c:pt idx="4">
                  <c:v>22</c:v>
                </c:pt>
                <c:pt idx="5">
                  <c:v>20</c:v>
                </c:pt>
                <c:pt idx="6">
                  <c:v>23</c:v>
                </c:pt>
                <c:pt idx="7">
                  <c:v>26</c:v>
                </c:pt>
                <c:pt idx="8">
                  <c:v>33</c:v>
                </c:pt>
                <c:pt idx="9">
                  <c:v>20</c:v>
                </c:pt>
                <c:pt idx="10">
                  <c:v>39</c:v>
                </c:pt>
                <c:pt idx="11">
                  <c:v>42</c:v>
                </c:pt>
                <c:pt idx="12">
                  <c:v>27</c:v>
                </c:pt>
                <c:pt idx="13">
                  <c:v>30</c:v>
                </c:pt>
                <c:pt idx="14">
                  <c:v>16</c:v>
                </c:pt>
              </c:numCache>
            </c:numRef>
          </c:val>
        </c:ser>
        <c:ser>
          <c:idx val="1"/>
          <c:order val="1"/>
          <c:tx>
            <c:strRef>
              <c:f>Sheet1!$A$3</c:f>
              <c:strCache>
                <c:ptCount val="1"/>
                <c:pt idx="0">
                  <c:v>Non-U.S. Based Complainants</c:v>
                </c:pt>
              </c:strCache>
            </c:strRef>
          </c:tx>
          <c:spPr>
            <a:solidFill>
              <a:schemeClr val="accent2">
                <a:lumMod val="40000"/>
                <a:lumOff val="60000"/>
              </a:schemeClr>
            </a:solidFill>
          </c:spPr>
          <c:invertIfNegative val="0"/>
          <c:cat>
            <c:numRef>
              <c:f>Sheet1!$B$1:$P$1</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Sheet1!$B$3:$P$3</c:f>
              <c:numCache>
                <c:formatCode>0</c:formatCode>
                <c:ptCount val="15"/>
                <c:pt idx="0">
                  <c:v>0</c:v>
                </c:pt>
                <c:pt idx="1">
                  <c:v>5</c:v>
                </c:pt>
                <c:pt idx="2">
                  <c:v>2</c:v>
                </c:pt>
                <c:pt idx="3">
                  <c:v>1</c:v>
                </c:pt>
                <c:pt idx="4">
                  <c:v>4</c:v>
                </c:pt>
                <c:pt idx="5">
                  <c:v>9</c:v>
                </c:pt>
                <c:pt idx="6">
                  <c:v>10</c:v>
                </c:pt>
                <c:pt idx="7">
                  <c:v>10</c:v>
                </c:pt>
                <c:pt idx="8">
                  <c:v>8</c:v>
                </c:pt>
                <c:pt idx="9">
                  <c:v>11</c:v>
                </c:pt>
                <c:pt idx="10">
                  <c:v>17</c:v>
                </c:pt>
                <c:pt idx="11">
                  <c:v>27</c:v>
                </c:pt>
                <c:pt idx="12">
                  <c:v>15</c:v>
                </c:pt>
                <c:pt idx="13">
                  <c:v>12</c:v>
                </c:pt>
                <c:pt idx="14">
                  <c:v>11</c:v>
                </c:pt>
              </c:numCache>
            </c:numRef>
          </c:val>
        </c:ser>
        <c:dLbls>
          <c:showLegendKey val="0"/>
          <c:showVal val="0"/>
          <c:showCatName val="0"/>
          <c:showSerName val="0"/>
          <c:showPercent val="0"/>
          <c:showBubbleSize val="0"/>
        </c:dLbls>
        <c:gapWidth val="150"/>
        <c:shape val="box"/>
        <c:axId val="189082240"/>
        <c:axId val="189084032"/>
        <c:axId val="0"/>
      </c:bar3DChart>
      <c:catAx>
        <c:axId val="189082240"/>
        <c:scaling>
          <c:orientation val="minMax"/>
        </c:scaling>
        <c:delete val="0"/>
        <c:axPos val="b"/>
        <c:numFmt formatCode="General" sourceLinked="1"/>
        <c:majorTickMark val="out"/>
        <c:minorTickMark val="none"/>
        <c:tickLblPos val="nextTo"/>
        <c:crossAx val="189084032"/>
        <c:crosses val="autoZero"/>
        <c:auto val="1"/>
        <c:lblAlgn val="ctr"/>
        <c:lblOffset val="100"/>
        <c:noMultiLvlLbl val="0"/>
      </c:catAx>
      <c:valAx>
        <c:axId val="189084032"/>
        <c:scaling>
          <c:orientation val="minMax"/>
        </c:scaling>
        <c:delete val="0"/>
        <c:axPos val="l"/>
        <c:majorGridlines/>
        <c:title>
          <c:tx>
            <c:rich>
              <a:bodyPr rot="-5400000" vert="horz"/>
              <a:lstStyle/>
              <a:p>
                <a:pPr>
                  <a:defRPr/>
                </a:pPr>
                <a:r>
                  <a:rPr lang="en-US" sz="1400" b="0" dirty="0" smtClean="0"/>
                  <a:t>Number</a:t>
                </a:r>
                <a:r>
                  <a:rPr lang="en-US" sz="1400" b="0" baseline="0" dirty="0" smtClean="0"/>
                  <a:t> of Complaints</a:t>
                </a:r>
                <a:endParaRPr lang="en-US" sz="1400" b="0" dirty="0"/>
              </a:p>
            </c:rich>
          </c:tx>
          <c:layout>
            <c:manualLayout>
              <c:xMode val="edge"/>
              <c:yMode val="edge"/>
              <c:x val="1.0849616020219695E-2"/>
              <c:y val="0.27077125060670093"/>
            </c:manualLayout>
          </c:layout>
          <c:overlay val="0"/>
        </c:title>
        <c:numFmt formatCode="0" sourceLinked="1"/>
        <c:majorTickMark val="out"/>
        <c:minorTickMark val="none"/>
        <c:tickLblPos val="nextTo"/>
        <c:crossAx val="189082240"/>
        <c:crosses val="autoZero"/>
        <c:crossBetween val="between"/>
      </c:valAx>
      <c:spPr>
        <a:noFill/>
      </c:spPr>
    </c:plotArea>
    <c:legend>
      <c:legendPos val="r"/>
      <c:layout>
        <c:manualLayout>
          <c:xMode val="edge"/>
          <c:yMode val="edge"/>
          <c:x val="0.10880966268105377"/>
          <c:y val="8.932103233916408E-2"/>
          <c:w val="0.31459183921454265"/>
          <c:h val="0.12718945826756697"/>
        </c:manualLayout>
      </c:layout>
      <c:overlay val="0"/>
    </c:legend>
    <c:plotVisOnly val="1"/>
    <c:dispBlanksAs val="gap"/>
    <c:showDLblsOverMax val="0"/>
  </c:chart>
  <c:spPr>
    <a:noFill/>
    <a:effectLst>
      <a:outerShdw blurRad="50800" sx="1000" sy="1000" algn="ctr" rotWithShape="0">
        <a:srgbClr val="000000">
          <a:alpha val="97000"/>
        </a:srgbClr>
      </a:outerShdw>
    </a:effectLst>
  </c:spPr>
  <c:txPr>
    <a:bodyPr/>
    <a:lstStyle/>
    <a:p>
      <a:pPr>
        <a:defRPr sz="1300">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pieChart>
        <c:varyColors val="1"/>
        <c:ser>
          <c:idx val="0"/>
          <c:order val="0"/>
          <c:cat>
            <c:strRef>
              <c:f>'[Chart in Microsoft PowerPoint]Sheet2'!$A$1:$A$5</c:f>
              <c:strCache>
                <c:ptCount val="5"/>
                <c:pt idx="0">
                  <c:v>No Violation</c:v>
                </c:pt>
                <c:pt idx="1">
                  <c:v>Violation</c:v>
                </c:pt>
                <c:pt idx="2">
                  <c:v>Terminated Due to Arbitration</c:v>
                </c:pt>
                <c:pt idx="3">
                  <c:v>Settled</c:v>
                </c:pt>
                <c:pt idx="4">
                  <c:v>Complaint
Withdrawn</c:v>
                </c:pt>
              </c:strCache>
            </c:strRef>
          </c:cat>
          <c:val>
            <c:numRef>
              <c:f>'[Chart in Microsoft PowerPoint]Sheet2'!$B$1:$B$5</c:f>
              <c:numCache>
                <c:formatCode>0%</c:formatCode>
                <c:ptCount val="5"/>
                <c:pt idx="0">
                  <c:v>0.19</c:v>
                </c:pt>
                <c:pt idx="1">
                  <c:v>0.2</c:v>
                </c:pt>
                <c:pt idx="2">
                  <c:v>0.01</c:v>
                </c:pt>
                <c:pt idx="3">
                  <c:v>0.47</c:v>
                </c:pt>
                <c:pt idx="4">
                  <c:v>0.13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600">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0.34</cdr:x>
      <cdr:y>0.1256</cdr:y>
    </cdr:from>
    <cdr:to>
      <cdr:x>0.48</cdr:x>
      <cdr:y>0.30325</cdr:y>
    </cdr:to>
    <cdr:sp macro="" textlink="">
      <cdr:nvSpPr>
        <cdr:cNvPr id="3" name="TextBox 2"/>
        <cdr:cNvSpPr txBox="1"/>
      </cdr:nvSpPr>
      <cdr:spPr>
        <a:xfrm xmlns:a="http://schemas.openxmlformats.org/drawingml/2006/main">
          <a:off x="2590800" y="609600"/>
          <a:ext cx="1066800" cy="8621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b="1" dirty="0">
              <a:latin typeface="Tahoma" panose="020B0604030504040204" pitchFamily="34" charset="0"/>
              <a:ea typeface="Tahoma" panose="020B0604030504040204" pitchFamily="34" charset="0"/>
              <a:cs typeface="Tahoma" panose="020B0604030504040204" pitchFamily="34" charset="0"/>
            </a:rPr>
            <a:t>Complaint</a:t>
          </a:r>
        </a:p>
        <a:p xmlns:a="http://schemas.openxmlformats.org/drawingml/2006/main">
          <a:pPr algn="ctr"/>
          <a:r>
            <a:rPr lang="en-US" sz="1400" b="1" dirty="0" smtClean="0">
              <a:latin typeface="Tahoma" panose="020B0604030504040204" pitchFamily="34" charset="0"/>
              <a:ea typeface="Tahoma" panose="020B0604030504040204" pitchFamily="34" charset="0"/>
              <a:cs typeface="Tahoma" panose="020B0604030504040204" pitchFamily="34" charset="0"/>
            </a:rPr>
            <a:t>Withdrawn</a:t>
          </a:r>
        </a:p>
        <a:p xmlns:a="http://schemas.openxmlformats.org/drawingml/2006/main">
          <a:pPr algn="ctr"/>
          <a:r>
            <a:rPr lang="en-US" sz="1400" b="1" baseline="0" dirty="0" smtClean="0">
              <a:latin typeface="Tahoma" panose="020B0604030504040204" pitchFamily="34" charset="0"/>
              <a:ea typeface="Tahoma" panose="020B0604030504040204" pitchFamily="34" charset="0"/>
              <a:cs typeface="Tahoma" panose="020B0604030504040204" pitchFamily="34" charset="0"/>
            </a:rPr>
            <a:t>  11%</a:t>
          </a:r>
          <a:endParaRPr lang="en-US" sz="1400" b="1" dirty="0">
            <a:latin typeface="Tahoma" panose="020B0604030504040204" pitchFamily="34" charset="0"/>
            <a:ea typeface="Tahoma" panose="020B0604030504040204" pitchFamily="34" charset="0"/>
            <a:cs typeface="Tahoma" panose="020B0604030504040204" pitchFamily="34" charset="0"/>
          </a:endParaRPr>
        </a:p>
      </cdr:txBody>
    </cdr:sp>
  </cdr:relSizeAnchor>
  <cdr:relSizeAnchor xmlns:cdr="http://schemas.openxmlformats.org/drawingml/2006/chartDrawing">
    <cdr:from>
      <cdr:x>0.53716</cdr:x>
      <cdr:y>0.1884</cdr:y>
    </cdr:from>
    <cdr:to>
      <cdr:x>0.69716</cdr:x>
      <cdr:y>0.2985</cdr:y>
    </cdr:to>
    <cdr:sp macro="" textlink="">
      <cdr:nvSpPr>
        <cdr:cNvPr id="4" name="TextBox 3"/>
        <cdr:cNvSpPr txBox="1"/>
      </cdr:nvSpPr>
      <cdr:spPr>
        <a:xfrm xmlns:a="http://schemas.openxmlformats.org/drawingml/2006/main">
          <a:off x="4093191" y="914400"/>
          <a:ext cx="1219200" cy="5343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b="1" dirty="0" smtClean="0">
              <a:latin typeface="Tahoma" panose="020B0604030504040204" pitchFamily="34" charset="0"/>
              <a:ea typeface="Tahoma" panose="020B0604030504040204" pitchFamily="34" charset="0"/>
              <a:cs typeface="Tahoma" panose="020B0604030504040204" pitchFamily="34" charset="0"/>
            </a:rPr>
            <a:t>No </a:t>
          </a:r>
          <a:r>
            <a:rPr lang="en-US" sz="1400" b="1" dirty="0" smtClean="0">
              <a:latin typeface="Tahoma" panose="020B0604030504040204" pitchFamily="34" charset="0"/>
              <a:ea typeface="Tahoma" panose="020B0604030504040204" pitchFamily="34" charset="0"/>
              <a:cs typeface="Tahoma" panose="020B0604030504040204" pitchFamily="34" charset="0"/>
            </a:rPr>
            <a:t>Violation</a:t>
          </a:r>
          <a:endParaRPr lang="en-US" sz="1400" b="1" dirty="0">
            <a:latin typeface="Tahoma" panose="020B0604030504040204" pitchFamily="34" charset="0"/>
            <a:ea typeface="Tahoma" panose="020B0604030504040204" pitchFamily="34" charset="0"/>
            <a:cs typeface="Tahoma" panose="020B0604030504040204" pitchFamily="34" charset="0"/>
          </a:endParaRPr>
        </a:p>
        <a:p xmlns:a="http://schemas.openxmlformats.org/drawingml/2006/main">
          <a:pPr algn="ctr"/>
          <a:r>
            <a:rPr lang="en-US" sz="1400" b="1" dirty="0" smtClean="0">
              <a:latin typeface="Tahoma" panose="020B0604030504040204" pitchFamily="34" charset="0"/>
              <a:ea typeface="Tahoma" panose="020B0604030504040204" pitchFamily="34" charset="0"/>
              <a:cs typeface="Tahoma" panose="020B0604030504040204" pitchFamily="34" charset="0"/>
            </a:rPr>
            <a:t>19</a:t>
          </a:r>
          <a:r>
            <a:rPr lang="en-US" sz="1400" b="1" dirty="0">
              <a:latin typeface="Tahoma" panose="020B0604030504040204" pitchFamily="34" charset="0"/>
              <a:ea typeface="Tahoma" panose="020B0604030504040204" pitchFamily="34" charset="0"/>
              <a:cs typeface="Tahoma" panose="020B0604030504040204" pitchFamily="34" charset="0"/>
            </a:rPr>
            <a:t>%</a:t>
          </a:r>
        </a:p>
      </cdr:txBody>
    </cdr:sp>
  </cdr:relSizeAnchor>
  <cdr:relSizeAnchor xmlns:cdr="http://schemas.openxmlformats.org/drawingml/2006/chartDrawing">
    <cdr:from>
      <cdr:x>0.62578</cdr:x>
      <cdr:y>0.5181</cdr:y>
    </cdr:from>
    <cdr:to>
      <cdr:x>0.74021</cdr:x>
      <cdr:y>0.64371</cdr:y>
    </cdr:to>
    <cdr:sp macro="" textlink="">
      <cdr:nvSpPr>
        <cdr:cNvPr id="5" name="TextBox 4"/>
        <cdr:cNvSpPr txBox="1"/>
      </cdr:nvSpPr>
      <cdr:spPr>
        <a:xfrm xmlns:a="http://schemas.openxmlformats.org/drawingml/2006/main">
          <a:off x="4768430" y="2514600"/>
          <a:ext cx="871957" cy="609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b="1" dirty="0">
              <a:latin typeface="Tahoma" panose="020B0604030504040204" pitchFamily="34" charset="0"/>
              <a:ea typeface="Tahoma" panose="020B0604030504040204" pitchFamily="34" charset="0"/>
              <a:cs typeface="Tahoma" panose="020B0604030504040204" pitchFamily="34" charset="0"/>
            </a:rPr>
            <a:t>Violation</a:t>
          </a:r>
        </a:p>
        <a:p xmlns:a="http://schemas.openxmlformats.org/drawingml/2006/main">
          <a:pPr algn="ctr"/>
          <a:r>
            <a:rPr lang="en-US" sz="1400" b="1" baseline="0" dirty="0" smtClean="0">
              <a:latin typeface="Tahoma" panose="020B0604030504040204" pitchFamily="34" charset="0"/>
              <a:ea typeface="Tahoma" panose="020B0604030504040204" pitchFamily="34" charset="0"/>
              <a:cs typeface="Tahoma" panose="020B0604030504040204" pitchFamily="34" charset="0"/>
            </a:rPr>
            <a:t>20</a:t>
          </a:r>
          <a:r>
            <a:rPr lang="en-US" sz="1400" b="1" baseline="0" dirty="0">
              <a:latin typeface="Tahoma" panose="020B0604030504040204" pitchFamily="34" charset="0"/>
              <a:ea typeface="Tahoma" panose="020B0604030504040204" pitchFamily="34" charset="0"/>
              <a:cs typeface="Tahoma" panose="020B0604030504040204" pitchFamily="34" charset="0"/>
            </a:rPr>
            <a:t>%</a:t>
          </a:r>
          <a:endParaRPr lang="en-US" sz="1400" b="1" dirty="0">
            <a:latin typeface="Tahoma" panose="020B0604030504040204" pitchFamily="34" charset="0"/>
            <a:ea typeface="Tahoma" panose="020B0604030504040204" pitchFamily="34" charset="0"/>
            <a:cs typeface="Tahoma" panose="020B0604030504040204" pitchFamily="34" charset="0"/>
          </a:endParaRPr>
        </a:p>
      </cdr:txBody>
    </cdr:sp>
  </cdr:relSizeAnchor>
  <cdr:relSizeAnchor xmlns:cdr="http://schemas.openxmlformats.org/drawingml/2006/chartDrawing">
    <cdr:from>
      <cdr:x>0.32</cdr:x>
      <cdr:y>0.5809</cdr:y>
    </cdr:from>
    <cdr:to>
      <cdr:x>0.43442</cdr:x>
      <cdr:y>0.69081</cdr:y>
    </cdr:to>
    <cdr:sp macro="" textlink="">
      <cdr:nvSpPr>
        <cdr:cNvPr id="6" name="TextBox 5"/>
        <cdr:cNvSpPr txBox="1"/>
      </cdr:nvSpPr>
      <cdr:spPr>
        <a:xfrm xmlns:a="http://schemas.openxmlformats.org/drawingml/2006/main">
          <a:off x="2438400" y="2819400"/>
          <a:ext cx="871881" cy="533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b="1" dirty="0">
              <a:latin typeface="Tahoma" panose="020B0604030504040204" pitchFamily="34" charset="0"/>
              <a:ea typeface="Tahoma" panose="020B0604030504040204" pitchFamily="34" charset="0"/>
              <a:cs typeface="Tahoma" panose="020B0604030504040204" pitchFamily="34" charset="0"/>
            </a:rPr>
            <a:t>Settled</a:t>
          </a:r>
          <a:endParaRPr lang="en-US" sz="1400" b="1" baseline="0" dirty="0">
            <a:latin typeface="Tahoma" panose="020B0604030504040204" pitchFamily="34" charset="0"/>
            <a:ea typeface="Tahoma" panose="020B0604030504040204" pitchFamily="34" charset="0"/>
            <a:cs typeface="Tahoma" panose="020B0604030504040204" pitchFamily="34" charset="0"/>
          </a:endParaRPr>
        </a:p>
        <a:p xmlns:a="http://schemas.openxmlformats.org/drawingml/2006/main">
          <a:pPr algn="ctr"/>
          <a:r>
            <a:rPr lang="en-US" sz="1400" b="1" baseline="0" dirty="0" smtClean="0">
              <a:latin typeface="Tahoma" panose="020B0604030504040204" pitchFamily="34" charset="0"/>
              <a:ea typeface="Tahoma" panose="020B0604030504040204" pitchFamily="34" charset="0"/>
              <a:cs typeface="Tahoma" panose="020B0604030504040204" pitchFamily="34" charset="0"/>
            </a:rPr>
            <a:t> 48%</a:t>
          </a:r>
          <a:endParaRPr lang="en-US" sz="1400" b="1" dirty="0">
            <a:latin typeface="Tahoma" panose="020B0604030504040204" pitchFamily="34" charset="0"/>
            <a:ea typeface="Tahoma" panose="020B0604030504040204" pitchFamily="34" charset="0"/>
            <a:cs typeface="Tahoma" panose="020B060403050404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6810F8-4B11-4DAB-821C-5DEA24208356}" type="datetimeFigureOut">
              <a:rPr lang="en-US" smtClean="0"/>
              <a:t>1/15/2015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B75C16-75C8-49C5-8BEF-0EE3CC0FD789}" type="slidenum">
              <a:rPr lang="en-US" smtClean="0"/>
              <a:t>‹#›</a:t>
            </a:fld>
            <a:endParaRPr lang="en-US" dirty="0"/>
          </a:p>
        </p:txBody>
      </p:sp>
    </p:spTree>
    <p:extLst>
      <p:ext uri="{BB962C8B-B14F-4D97-AF65-F5344CB8AC3E}">
        <p14:creationId xmlns:p14="http://schemas.microsoft.com/office/powerpoint/2010/main" val="2700333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patft.uspto.gov/netahtml/PTO/help/helpflds.htm#Inventor_Country"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patft.uspto.gov/netahtml/PTO/help/helpflds.htm#Assignee_Country" TargetMode="External"/><Relationship Id="rId4" Type="http://schemas.openxmlformats.org/officeDocument/2006/relationships/hyperlink" Target="http://patft.uspto.gov/netahtml/PTO/help/helpflds.htm#AACO"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75C16-75C8-49C5-8BEF-0EE3CC0FD789}" type="slidenum">
              <a:rPr lang="en-US" smtClean="0"/>
              <a:t>1</a:t>
            </a:fld>
            <a:endParaRPr lang="en-US" dirty="0"/>
          </a:p>
        </p:txBody>
      </p:sp>
    </p:spTree>
    <p:extLst>
      <p:ext uri="{BB962C8B-B14F-4D97-AF65-F5344CB8AC3E}">
        <p14:creationId xmlns:p14="http://schemas.microsoft.com/office/powerpoint/2010/main" val="2802527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6913"/>
            <a:ext cx="4649787" cy="3489325"/>
          </a:xfrm>
          <a:prstGeom prst="rect">
            <a:avLst/>
          </a:prstGeom>
          <a:noFill/>
          <a:ln w="12700">
            <a:solidFill>
              <a:prstClr val="black"/>
            </a:solidFill>
          </a:ln>
        </p:spPr>
      </p:sp>
      <p:sp>
        <p:nvSpPr>
          <p:cNvPr id="3" name="Notes Placeholder 2"/>
          <p:cNvSpPr>
            <a:spLocks noGrp="1"/>
          </p:cNvSpPr>
          <p:nvPr>
            <p:ph type="body" idx="1"/>
          </p:nvPr>
        </p:nvSpPr>
        <p:spPr>
          <a:xfrm>
            <a:off x="702633" y="4420966"/>
            <a:ext cx="5614669" cy="4187349"/>
          </a:xfrm>
          <a:prstGeom prst="rect">
            <a:avLst/>
          </a:prstGeom>
        </p:spPr>
        <p:txBody>
          <a:bodyPr lIns="92289" tIns="46143" rIns="92289" bIns="46143">
            <a:normAutofit/>
          </a:bodyPr>
          <a:lstStyle/>
          <a:p>
            <a:r>
              <a:rPr lang="en-US" dirty="0" smtClean="0"/>
              <a:t>Resolution,</a:t>
            </a:r>
            <a:r>
              <a:rPr lang="en-US" baseline="0" dirty="0" smtClean="0"/>
              <a:t> </a:t>
            </a:r>
            <a:r>
              <a:rPr lang="en-US" dirty="0" smtClean="0"/>
              <a:t>Target Date:</a:t>
            </a:r>
            <a:r>
              <a:rPr lang="en-US" baseline="0" dirty="0" smtClean="0"/>
              <a:t> Currently between 13-15 months.</a:t>
            </a:r>
            <a:endParaRPr lang="en-US" dirty="0" smtClean="0"/>
          </a:p>
          <a:p>
            <a:endParaRPr lang="en-US" dirty="0" smtClean="0"/>
          </a:p>
          <a:p>
            <a:r>
              <a:rPr lang="en-US" dirty="0" smtClean="0"/>
              <a:t>Effective Discovery,</a:t>
            </a:r>
            <a:r>
              <a:rPr lang="en-US" baseline="0" dirty="0" smtClean="0"/>
              <a:t> </a:t>
            </a:r>
            <a:r>
              <a:rPr lang="en-US" dirty="0" smtClean="0"/>
              <a:t>Remedies for failure to cooperate: Expedited</a:t>
            </a:r>
            <a:r>
              <a:rPr lang="en-US" baseline="0" dirty="0" smtClean="0"/>
              <a:t> procedures of ITC investigation provide little time for discovery disputes to drag on, as they might in District Court.</a:t>
            </a:r>
            <a:r>
              <a:rPr lang="en-US" dirty="0" smtClean="0"/>
              <a:t>  Parties have numerous options for obtaining discovery from uncooperative</a:t>
            </a:r>
            <a:r>
              <a:rPr lang="en-US" baseline="0" dirty="0" smtClean="0"/>
              <a:t> opponents </a:t>
            </a:r>
            <a:r>
              <a:rPr lang="en-US" dirty="0" smtClean="0"/>
              <a:t>(from leas</a:t>
            </a:r>
            <a:r>
              <a:rPr lang="en-US" baseline="0" dirty="0" smtClean="0"/>
              <a:t>t to most severe)</a:t>
            </a:r>
            <a:r>
              <a:rPr lang="en-US" dirty="0" smtClean="0"/>
              <a:t>: conference with ALJ, motion</a:t>
            </a:r>
            <a:r>
              <a:rPr lang="en-US" baseline="0" dirty="0" smtClean="0"/>
              <a:t> to compel, adverse inferences as evidentiary sanction, finding of default.</a:t>
            </a:r>
          </a:p>
          <a:p>
            <a:endParaRPr lang="en-US" baseline="0" dirty="0" smtClean="0"/>
          </a:p>
          <a:p>
            <a:r>
              <a:rPr lang="en-US" baseline="0" dirty="0" smtClean="0"/>
              <a:t>Effective Remedies: Exclusion orders and cease and desist orders go into effect 60 days after they are issued.  Parties can increase effectiveness of orders by independent monitoring of retail channels and, in the case of exclusion orders, by coordinating with Customs and providing training manuals on infringing products</a:t>
            </a:r>
            <a:r>
              <a:rPr lang="en-US" baseline="0" dirty="0" smtClean="0"/>
              <a:t>.</a:t>
            </a:r>
            <a:endParaRPr lang="en-US" baseline="0" dirty="0" smtClean="0"/>
          </a:p>
        </p:txBody>
      </p:sp>
    </p:spTree>
    <p:extLst>
      <p:ext uri="{BB962C8B-B14F-4D97-AF65-F5344CB8AC3E}">
        <p14:creationId xmlns:p14="http://schemas.microsoft.com/office/powerpoint/2010/main" val="504495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xfrm>
            <a:off x="1185863" y="698500"/>
            <a:ext cx="4649787" cy="3489325"/>
          </a:xfrm>
          <a:prstGeom prst="rect">
            <a:avLst/>
          </a:prstGeom>
          <a:solidFill>
            <a:srgbClr val="FFFFFF"/>
          </a:solidFill>
          <a:ln>
            <a:solidFill>
              <a:srgbClr val="000000"/>
            </a:solidFill>
            <a:miter lim="800000"/>
            <a:headEnd/>
            <a:tailEnd/>
          </a:ln>
        </p:spPr>
      </p:sp>
      <p:sp>
        <p:nvSpPr>
          <p:cNvPr id="40963" name="Rectangle 3"/>
          <p:cNvSpPr>
            <a:spLocks noGrp="1" noChangeArrowheads="1"/>
          </p:cNvSpPr>
          <p:nvPr>
            <p:ph type="body" idx="1"/>
          </p:nvPr>
        </p:nvSpPr>
        <p:spPr bwMode="auto">
          <a:xfrm>
            <a:off x="934726" y="4420966"/>
            <a:ext cx="5150489" cy="4185760"/>
          </a:xfrm>
          <a:prstGeom prst="rect">
            <a:avLst/>
          </a:prstGeom>
          <a:solidFill>
            <a:srgbClr val="FFFFFF"/>
          </a:solidFill>
          <a:ln>
            <a:solidFill>
              <a:srgbClr val="000000"/>
            </a:solidFill>
            <a:miter lim="800000"/>
            <a:headEnd/>
            <a:tailEnd/>
          </a:ln>
        </p:spPr>
        <p:txBody>
          <a:bodyPr lIns="88899" tIns="44449" rIns="88899" bIns="44449"/>
          <a:lstStyle/>
          <a:p>
            <a:pPr rtl="0" eaLnBrk="1" fontAlgn="t" latinLnBrk="0" hangingPunct="1"/>
            <a:r>
              <a:rPr lang="en-US" sz="1200" b="0" i="0" u="none" strike="noStrike" kern="1200" dirty="0" smtClean="0">
                <a:solidFill>
                  <a:schemeClr val="tx1"/>
                </a:solidFill>
                <a:effectLst/>
                <a:latin typeface="+mn-lt"/>
                <a:ea typeface="+mn-ea"/>
                <a:cs typeface="+mn-cs"/>
              </a:rPr>
              <a:t>Case length is short,</a:t>
            </a:r>
            <a:r>
              <a:rPr lang="en-US" sz="1200" b="0" i="0" u="none" strike="noStrike" kern="1200" baseline="0" dirty="0" smtClean="0">
                <a:solidFill>
                  <a:schemeClr val="tx1"/>
                </a:solidFill>
                <a:effectLst/>
                <a:latin typeface="+mn-lt"/>
                <a:ea typeface="+mn-ea"/>
                <a:cs typeface="+mn-cs"/>
              </a:rPr>
              <a:t> typically less than 18 months from start to finish, and 5-9 months to hearing</a:t>
            </a:r>
            <a:endParaRPr lang="en-US" sz="1200" b="0" i="0" u="none" strike="noStrike" kern="1200" dirty="0" smtClean="0">
              <a:solidFill>
                <a:schemeClr val="tx1"/>
              </a:solidFill>
              <a:effectLst/>
              <a:latin typeface="+mn-lt"/>
              <a:ea typeface="+mn-ea"/>
              <a:cs typeface="+mn-cs"/>
            </a:endParaRPr>
          </a:p>
          <a:p>
            <a:pPr rtl="0" eaLnBrk="1" fontAlgn="t" latinLnBrk="0" hangingPunct="1"/>
            <a:endParaRPr lang="en-US" sz="1200" b="0" i="0" u="none" strike="noStrike" kern="1200" dirty="0" smtClean="0">
              <a:solidFill>
                <a:schemeClr val="tx1"/>
              </a:solidFill>
              <a:effectLst/>
              <a:latin typeface="+mn-lt"/>
              <a:ea typeface="+mn-ea"/>
              <a:cs typeface="+mn-cs"/>
            </a:endParaRPr>
          </a:p>
          <a:p>
            <a:pPr marL="457200" lvl="1" indent="-457200">
              <a:lnSpc>
                <a:spcPct val="120000"/>
              </a:lnSpc>
              <a:spcAft>
                <a:spcPts val="1200"/>
              </a:spcAft>
              <a:buFont typeface="Wingdings" pitchFamily="2" charset="2"/>
              <a:buChar char="§"/>
            </a:pPr>
            <a:r>
              <a:rPr lang="en-US" altLang="en-US" dirty="0" smtClean="0"/>
              <a:t>Institution by Commission</a:t>
            </a:r>
          </a:p>
          <a:p>
            <a:pPr marL="914400" lvl="2" indent="-457200">
              <a:lnSpc>
                <a:spcPct val="120000"/>
              </a:lnSpc>
              <a:spcAft>
                <a:spcPts val="1200"/>
              </a:spcAft>
              <a:buFont typeface="Wingdings" panose="05000000000000000000" pitchFamily="2" charset="2"/>
              <a:buChar char="§"/>
            </a:pPr>
            <a:r>
              <a:rPr lang="en-US" altLang="en-US" sz="1800" dirty="0" smtClean="0"/>
              <a:t>30 days after Filing of Complaint</a:t>
            </a:r>
          </a:p>
          <a:p>
            <a:pPr marL="914400" lvl="2" indent="-457200">
              <a:lnSpc>
                <a:spcPct val="120000"/>
              </a:lnSpc>
              <a:spcAft>
                <a:spcPts val="1200"/>
              </a:spcAft>
              <a:buFont typeface="Wingdings" panose="05000000000000000000" pitchFamily="2" charset="2"/>
              <a:buChar char="§"/>
            </a:pPr>
            <a:r>
              <a:rPr lang="en-US" altLang="en-US" sz="1800" dirty="0" smtClean="0"/>
              <a:t>Notice of Investigation – Controls Scope of Investigation</a:t>
            </a:r>
          </a:p>
          <a:p>
            <a:pPr marL="457200" lvl="1" indent="-457200">
              <a:lnSpc>
                <a:spcPct val="120000"/>
              </a:lnSpc>
              <a:spcAft>
                <a:spcPts val="1200"/>
              </a:spcAft>
              <a:buFont typeface="Wingdings" panose="05000000000000000000" pitchFamily="2" charset="2"/>
              <a:buChar char="§"/>
            </a:pPr>
            <a:r>
              <a:rPr lang="en-US" sz="1200" b="0" i="0" u="none" strike="noStrike" kern="1200" dirty="0" smtClean="0">
                <a:solidFill>
                  <a:schemeClr val="tx1"/>
                </a:solidFill>
                <a:effectLst/>
                <a:latin typeface="+mn-lt"/>
                <a:ea typeface="+mn-ea"/>
                <a:cs typeface="+mn-cs"/>
              </a:rPr>
              <a:t>Hearing</a:t>
            </a:r>
            <a:endParaRPr lang="en-US" sz="1200" b="0" i="0" u="none" strike="noStrike" kern="1200" dirty="0" smtClean="0">
              <a:solidFill>
                <a:schemeClr val="tx1"/>
              </a:solidFill>
              <a:effectLst/>
              <a:latin typeface="+mn-lt"/>
              <a:ea typeface="+mn-ea"/>
              <a:cs typeface="+mn-cs"/>
            </a:endParaRPr>
          </a:p>
          <a:p>
            <a:pPr marL="628650" lvl="1" indent="-171450" rtl="0" eaLnBrk="1" fontAlgn="t" latinLnBrk="0" hangingPunct="1">
              <a:buFont typeface="Wingdings" panose="05000000000000000000" pitchFamily="2" charset="2"/>
              <a:buChar char="§"/>
            </a:pPr>
            <a:r>
              <a:rPr lang="en-US" sz="1200" b="0" i="0" u="none" strike="noStrike" kern="1200" dirty="0" smtClean="0">
                <a:solidFill>
                  <a:schemeClr val="tx1"/>
                </a:solidFill>
                <a:effectLst/>
                <a:latin typeface="+mn-lt"/>
                <a:ea typeface="+mn-ea"/>
                <a:cs typeface="+mn-cs"/>
              </a:rPr>
              <a:t>1-2</a:t>
            </a:r>
            <a:r>
              <a:rPr lang="en-US" sz="1200" b="0" i="0" u="none" strike="noStrike" kern="1200" baseline="0" dirty="0" smtClean="0">
                <a:solidFill>
                  <a:schemeClr val="tx1"/>
                </a:solidFill>
                <a:effectLst/>
                <a:latin typeface="+mn-lt"/>
                <a:ea typeface="+mn-ea"/>
                <a:cs typeface="+mn-cs"/>
              </a:rPr>
              <a:t> week bench trial before the ALJ</a:t>
            </a:r>
            <a:endParaRPr lang="en-US" sz="1200" b="0" i="0" u="none" strike="noStrike" kern="1200" dirty="0" smtClean="0">
              <a:solidFill>
                <a:schemeClr val="tx1"/>
              </a:solidFill>
              <a:effectLst/>
              <a:latin typeface="+mn-lt"/>
              <a:ea typeface="+mn-ea"/>
              <a:cs typeface="+mn-cs"/>
            </a:endParaRPr>
          </a:p>
          <a:p>
            <a:pPr marL="171450" indent="-171450" rtl="0" eaLnBrk="1" fontAlgn="t" latinLnBrk="0" hangingPunct="1">
              <a:buFont typeface="Wingdings" panose="05000000000000000000" pitchFamily="2" charset="2"/>
              <a:buChar char="§"/>
            </a:pPr>
            <a:r>
              <a:rPr lang="en-US" sz="1200" b="0" i="0" u="none" strike="noStrike" kern="1200" dirty="0" smtClean="0">
                <a:solidFill>
                  <a:schemeClr val="tx1"/>
                </a:solidFill>
                <a:effectLst/>
                <a:latin typeface="+mn-lt"/>
                <a:ea typeface="+mn-ea"/>
                <a:cs typeface="+mn-cs"/>
              </a:rPr>
              <a:t>Initial Determination</a:t>
            </a:r>
          </a:p>
          <a:p>
            <a:pPr marL="628650" lvl="1" indent="-171450" rtl="0" eaLnBrk="1" fontAlgn="t" latinLnBrk="0" hangingPunct="1">
              <a:buFont typeface="Wingdings" panose="05000000000000000000" pitchFamily="2" charset="2"/>
              <a:buChar char="§"/>
            </a:pPr>
            <a:r>
              <a:rPr lang="en-US" sz="1200" b="0" i="0" u="none" strike="noStrike" kern="1200" dirty="0" smtClean="0">
                <a:solidFill>
                  <a:schemeClr val="tx1"/>
                </a:solidFill>
                <a:effectLst/>
                <a:latin typeface="+mn-lt"/>
                <a:ea typeface="+mn-ea"/>
                <a:cs typeface="+mn-cs"/>
              </a:rPr>
              <a:t>ALJ’s decision on whether Section 337 has been</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violated</a:t>
            </a:r>
          </a:p>
          <a:p>
            <a:pPr marL="171450" indent="-171450" rtl="0" eaLnBrk="1" fontAlgn="t" latinLnBrk="0" hangingPunct="1">
              <a:buFont typeface="Wingdings" panose="05000000000000000000" pitchFamily="2" charset="2"/>
              <a:buChar char="§"/>
            </a:pPr>
            <a:r>
              <a:rPr lang="en-US" sz="1200" b="0" i="0" u="none" strike="noStrike" kern="1200" dirty="0" smtClean="0">
                <a:solidFill>
                  <a:schemeClr val="tx1"/>
                </a:solidFill>
                <a:effectLst/>
                <a:latin typeface="+mn-lt"/>
                <a:ea typeface="+mn-ea"/>
                <a:cs typeface="+mn-cs"/>
              </a:rPr>
              <a:t>Petition for Review</a:t>
            </a:r>
          </a:p>
          <a:p>
            <a:pPr marL="628650" lvl="1" indent="-171450" rtl="0" eaLnBrk="1" fontAlgn="t" latinLnBrk="0" hangingPunct="1">
              <a:buFont typeface="Wingdings" panose="05000000000000000000" pitchFamily="2" charset="2"/>
              <a:buChar char="§"/>
            </a:pPr>
            <a:r>
              <a:rPr lang="en-US" sz="1200" b="0" i="0" u="none" strike="noStrike" kern="1200" dirty="0" smtClean="0">
                <a:solidFill>
                  <a:schemeClr val="tx1"/>
                </a:solidFill>
                <a:effectLst/>
                <a:latin typeface="+mn-lt"/>
                <a:ea typeface="+mn-ea"/>
                <a:cs typeface="+mn-cs"/>
              </a:rPr>
              <a:t>A</a:t>
            </a:r>
            <a:r>
              <a:rPr lang="en-US" sz="1200" b="0" i="0" u="none" strike="noStrike" kern="1200" baseline="0" dirty="0" smtClean="0">
                <a:solidFill>
                  <a:schemeClr val="tx1"/>
                </a:solidFill>
                <a:effectLst/>
                <a:latin typeface="+mn-lt"/>
                <a:ea typeface="+mn-ea"/>
                <a:cs typeface="+mn-cs"/>
              </a:rPr>
              <a:t>ppeal to the USITC Commissioners to reverse, amend or uphold the ALJ’s Initial </a:t>
            </a:r>
            <a:r>
              <a:rPr lang="en-US" sz="1200" b="0" i="0" u="none" strike="noStrike" kern="1200" baseline="0" dirty="0" smtClean="0">
                <a:solidFill>
                  <a:schemeClr val="tx1"/>
                </a:solidFill>
                <a:effectLst/>
                <a:latin typeface="+mn-lt"/>
                <a:ea typeface="+mn-ea"/>
                <a:cs typeface="+mn-cs"/>
              </a:rPr>
              <a:t>Determination</a:t>
            </a:r>
          </a:p>
          <a:p>
            <a:pPr marL="628650" lvl="1" indent="-171450" rtl="0" eaLnBrk="1" fontAlgn="t" latinLnBrk="0" hangingPunct="1">
              <a:buFont typeface="Wingdings" panose="05000000000000000000" pitchFamily="2" charset="2"/>
              <a:buChar char="§"/>
            </a:pPr>
            <a:r>
              <a:rPr lang="en-US" sz="1200" b="0" i="0" u="none" strike="noStrike" kern="1200" baseline="0" dirty="0" smtClean="0">
                <a:solidFill>
                  <a:schemeClr val="tx1"/>
                </a:solidFill>
                <a:effectLst/>
                <a:latin typeface="+mn-lt"/>
                <a:ea typeface="+mn-ea"/>
                <a:cs typeface="+mn-cs"/>
              </a:rPr>
              <a:t>Only need one vote among the 6 Commissioners to get review of ALJ’s Initial Determination</a:t>
            </a:r>
            <a:endParaRPr lang="en-US" sz="1200" b="0" i="0" u="none" strike="noStrike" kern="1200" dirty="0" smtClean="0">
              <a:solidFill>
                <a:schemeClr val="tx1"/>
              </a:solidFill>
              <a:effectLst/>
              <a:latin typeface="+mn-lt"/>
              <a:ea typeface="+mn-ea"/>
              <a:cs typeface="+mn-cs"/>
            </a:endParaRPr>
          </a:p>
          <a:p>
            <a:pPr marL="171450" indent="-171450" rtl="0" eaLnBrk="1" fontAlgn="t" latinLnBrk="0" hangingPunct="1">
              <a:buFont typeface="Wingdings" panose="05000000000000000000" pitchFamily="2" charset="2"/>
              <a:buChar char="§"/>
            </a:pPr>
            <a:r>
              <a:rPr lang="en-US" sz="1200" b="0" i="0" u="none" strike="noStrike" kern="1200" dirty="0" smtClean="0">
                <a:solidFill>
                  <a:schemeClr val="tx1"/>
                </a:solidFill>
                <a:effectLst/>
                <a:latin typeface="+mn-lt"/>
                <a:ea typeface="+mn-ea"/>
                <a:cs typeface="+mn-cs"/>
              </a:rPr>
              <a:t>Commissioners’</a:t>
            </a:r>
            <a:r>
              <a:rPr lang="en-US" sz="1200" b="0" i="0" u="none" strike="noStrike" kern="1200" baseline="0" dirty="0" smtClean="0">
                <a:solidFill>
                  <a:schemeClr val="tx1"/>
                </a:solidFill>
                <a:effectLst/>
                <a:latin typeface="+mn-lt"/>
                <a:ea typeface="+mn-ea"/>
                <a:cs typeface="+mn-cs"/>
              </a:rPr>
              <a:t> Opinion is </a:t>
            </a:r>
            <a:r>
              <a:rPr lang="en-US" sz="1200" b="0" i="0" u="none" strike="noStrike" kern="1200" dirty="0" smtClean="0">
                <a:solidFill>
                  <a:schemeClr val="tx1"/>
                </a:solidFill>
                <a:effectLst/>
                <a:latin typeface="+mn-lt"/>
                <a:ea typeface="+mn-ea"/>
                <a:cs typeface="+mn-cs"/>
              </a:rPr>
              <a:t>Final </a:t>
            </a:r>
            <a:r>
              <a:rPr lang="en-US" sz="1200" b="0" i="0" u="none" strike="noStrike" kern="1200" dirty="0" smtClean="0">
                <a:solidFill>
                  <a:schemeClr val="tx1"/>
                </a:solidFill>
                <a:effectLst/>
                <a:latin typeface="+mn-lt"/>
                <a:ea typeface="+mn-ea"/>
                <a:cs typeface="+mn-cs"/>
              </a:rPr>
              <a:t>decision of the </a:t>
            </a:r>
            <a:r>
              <a:rPr lang="en-US" sz="1200" b="0" i="0" u="none" strike="noStrike" kern="1200" dirty="0" smtClean="0">
                <a:solidFill>
                  <a:schemeClr val="tx1"/>
                </a:solidFill>
                <a:effectLst/>
                <a:latin typeface="+mn-lt"/>
                <a:ea typeface="+mn-ea"/>
                <a:cs typeface="+mn-cs"/>
              </a:rPr>
              <a:t>USITC</a:t>
            </a:r>
          </a:p>
          <a:p>
            <a:pPr marL="171450" indent="-171450" rtl="0" eaLnBrk="1" fontAlgn="t" latinLnBrk="0" hangingPunct="1">
              <a:buFont typeface="Wingdings" panose="05000000000000000000" pitchFamily="2" charset="2"/>
              <a:buChar char="§"/>
            </a:pPr>
            <a:r>
              <a:rPr lang="en-US" sz="1200" b="0" i="0" u="none" strike="noStrike" kern="1200" dirty="0" smtClean="0">
                <a:solidFill>
                  <a:schemeClr val="tx1"/>
                </a:solidFill>
                <a:effectLst/>
                <a:latin typeface="+mn-lt"/>
                <a:ea typeface="+mn-ea"/>
                <a:cs typeface="+mn-cs"/>
              </a:rPr>
              <a:t>Entry Only Under Bond</a:t>
            </a:r>
          </a:p>
          <a:p>
            <a:pPr marL="628650" lvl="1" indent="-171450" rtl="0" eaLnBrk="1" fontAlgn="t" latinLnBrk="0" hangingPunct="1">
              <a:buFont typeface="Wingdings" panose="05000000000000000000" pitchFamily="2" charset="2"/>
              <a:buChar char="§"/>
            </a:pPr>
            <a:r>
              <a:rPr lang="en-US" sz="1200" b="0" i="0" u="none" strike="noStrike" kern="1200" dirty="0" smtClean="0">
                <a:solidFill>
                  <a:schemeClr val="tx1"/>
                </a:solidFill>
                <a:effectLst/>
                <a:latin typeface="+mn-lt"/>
                <a:ea typeface="+mn-ea"/>
                <a:cs typeface="+mn-cs"/>
              </a:rPr>
              <a:t>Applied if the respondents choose to continue importation during the 60-day Presidential review period. </a:t>
            </a:r>
          </a:p>
          <a:p>
            <a:pPr marL="628650" lvl="1" indent="-171450" rtl="0" eaLnBrk="1" fontAlgn="t" latinLnBrk="0" hangingPunct="1">
              <a:buFont typeface="Wingdings" panose="05000000000000000000" pitchFamily="2" charset="2"/>
              <a:buChar char="§"/>
            </a:pPr>
            <a:r>
              <a:rPr lang="en-US" sz="1200" b="0" i="0" u="none" strike="noStrike" kern="1200" dirty="0" smtClean="0">
                <a:solidFill>
                  <a:schemeClr val="tx1"/>
                </a:solidFill>
                <a:effectLst/>
                <a:latin typeface="+mn-lt"/>
                <a:ea typeface="+mn-ea"/>
                <a:cs typeface="+mn-cs"/>
              </a:rPr>
              <a:t>The purpose of the bonding requirement is to protect the complainant from injury during this limited period.</a:t>
            </a:r>
          </a:p>
          <a:p>
            <a:pPr marL="628650" lvl="1" indent="-171450" rtl="0" eaLnBrk="1" fontAlgn="t" latinLnBrk="0" hangingPunct="1">
              <a:buFont typeface="Wingdings" panose="05000000000000000000" pitchFamily="2" charset="2"/>
              <a:buChar char="§"/>
            </a:pPr>
            <a:endParaRPr lang="en-US" sz="1200" b="0" i="0" u="none" strike="noStrike" kern="1200" dirty="0" smtClean="0">
              <a:solidFill>
                <a:schemeClr val="tx1"/>
              </a:solidFill>
              <a:effectLst/>
              <a:latin typeface="+mn-lt"/>
              <a:ea typeface="+mn-ea"/>
              <a:cs typeface="+mn-cs"/>
            </a:endParaRPr>
          </a:p>
          <a:p>
            <a:pPr marL="457200" lvl="1" indent="-457200">
              <a:lnSpc>
                <a:spcPct val="120000"/>
              </a:lnSpc>
              <a:spcBef>
                <a:spcPts val="1800"/>
              </a:spcBef>
              <a:spcAft>
                <a:spcPts val="1200"/>
              </a:spcAft>
              <a:buFont typeface="Wingdings" pitchFamily="2" charset="2"/>
              <a:buChar char="§"/>
              <a:defRPr/>
            </a:pPr>
            <a:r>
              <a:rPr lang="en-US" altLang="en-US" sz="3000" dirty="0" smtClean="0"/>
              <a:t>Presidential Review</a:t>
            </a:r>
          </a:p>
          <a:p>
            <a:pPr marL="800100" lvl="1" indent="-342900">
              <a:buFont typeface="Wingdings" panose="05000000000000000000" pitchFamily="2" charset="2"/>
              <a:buChar char="§"/>
            </a:pPr>
            <a:r>
              <a:rPr lang="en-US" altLang="en-US" sz="2400" dirty="0" smtClean="0"/>
              <a:t>60 days – only for finding of violation</a:t>
            </a:r>
          </a:p>
          <a:p>
            <a:pPr marL="800100" lvl="1" indent="-342900">
              <a:buFont typeface="Wingdings" panose="05000000000000000000" pitchFamily="2" charset="2"/>
              <a:buChar char="§"/>
            </a:pPr>
            <a:r>
              <a:rPr lang="en-US" altLang="en-US" sz="2400" dirty="0" smtClean="0"/>
              <a:t>Rejections rare, but recent case was disapproved</a:t>
            </a:r>
          </a:p>
          <a:p>
            <a:pPr marL="1371600" lvl="3" indent="-457200">
              <a:lnSpc>
                <a:spcPct val="120000"/>
              </a:lnSpc>
              <a:spcBef>
                <a:spcPts val="0"/>
              </a:spcBef>
              <a:buSzPct val="130000"/>
              <a:buFont typeface="Wingdings" panose="05000000000000000000" pitchFamily="2" charset="2"/>
              <a:buChar char="§"/>
              <a:defRPr/>
            </a:pPr>
            <a:r>
              <a:rPr lang="en-US" altLang="en-US" sz="2100" i="1" dirty="0" smtClean="0"/>
              <a:t>Stainless Steel Pipe and Tube (1978)</a:t>
            </a:r>
          </a:p>
          <a:p>
            <a:pPr marL="1371600" lvl="3" indent="-457200">
              <a:lnSpc>
                <a:spcPct val="120000"/>
              </a:lnSpc>
              <a:spcBef>
                <a:spcPts val="0"/>
              </a:spcBef>
              <a:buSzPct val="130000"/>
              <a:buFont typeface="Wingdings" panose="05000000000000000000" pitchFamily="2" charset="2"/>
              <a:buChar char="§"/>
              <a:defRPr/>
            </a:pPr>
            <a:r>
              <a:rPr lang="en-US" altLang="en-US" sz="2100" i="1" dirty="0" smtClean="0"/>
              <a:t>Papermaking Machines (1980) (Modified)</a:t>
            </a:r>
          </a:p>
          <a:p>
            <a:pPr marL="1371600" lvl="3" indent="-457200">
              <a:lnSpc>
                <a:spcPct val="120000"/>
              </a:lnSpc>
              <a:spcBef>
                <a:spcPts val="0"/>
              </a:spcBef>
              <a:buSzPct val="130000"/>
              <a:buFont typeface="Wingdings" panose="05000000000000000000" pitchFamily="2" charset="2"/>
              <a:buChar char="§"/>
              <a:defRPr/>
            </a:pPr>
            <a:r>
              <a:rPr lang="en-US" altLang="en-US" sz="2100" i="1" dirty="0" smtClean="0"/>
              <a:t>Sandwich Panel Inserts (1982) (Modified)</a:t>
            </a:r>
          </a:p>
          <a:p>
            <a:pPr marL="1371600" lvl="3" indent="-457200">
              <a:lnSpc>
                <a:spcPct val="120000"/>
              </a:lnSpc>
              <a:spcBef>
                <a:spcPts val="0"/>
              </a:spcBef>
              <a:buSzPct val="130000"/>
              <a:buFont typeface="Wingdings" panose="05000000000000000000" pitchFamily="2" charset="2"/>
              <a:buChar char="§"/>
              <a:defRPr/>
            </a:pPr>
            <a:r>
              <a:rPr lang="en-US" altLang="en-US" sz="2100" i="1" dirty="0" smtClean="0"/>
              <a:t>Alkaline Batteries (1984)</a:t>
            </a:r>
          </a:p>
          <a:p>
            <a:pPr marL="1371600" lvl="3" indent="-457200">
              <a:lnSpc>
                <a:spcPct val="120000"/>
              </a:lnSpc>
              <a:spcBef>
                <a:spcPts val="0"/>
              </a:spcBef>
              <a:buSzPct val="130000"/>
              <a:buFont typeface="Wingdings" panose="05000000000000000000" pitchFamily="2" charset="2"/>
              <a:buChar char="§"/>
              <a:defRPr/>
            </a:pPr>
            <a:r>
              <a:rPr lang="en-US" altLang="en-US" sz="2100" i="1" dirty="0" smtClean="0"/>
              <a:t>Dynamic Random Access Memories (1989) (Modified)</a:t>
            </a:r>
          </a:p>
          <a:p>
            <a:pPr marL="1371600" lvl="3" indent="-457200">
              <a:lnSpc>
                <a:spcPct val="120000"/>
              </a:lnSpc>
              <a:spcBef>
                <a:spcPts val="0"/>
              </a:spcBef>
              <a:buSzPct val="130000"/>
              <a:buFont typeface="Wingdings" panose="05000000000000000000" pitchFamily="2" charset="2"/>
              <a:buChar char="§"/>
              <a:defRPr/>
            </a:pPr>
            <a:r>
              <a:rPr lang="en-US" sz="2100" i="1" dirty="0" smtClean="0"/>
              <a:t>Electronic Devices (2013)</a:t>
            </a:r>
          </a:p>
          <a:p>
            <a:pPr marL="457200" lvl="1" indent="-457200">
              <a:lnSpc>
                <a:spcPct val="120000"/>
              </a:lnSpc>
              <a:spcBef>
                <a:spcPts val="1800"/>
              </a:spcBef>
              <a:spcAft>
                <a:spcPts val="1200"/>
              </a:spcAft>
              <a:buFont typeface="Wingdings" pitchFamily="2" charset="2"/>
              <a:buChar char="§"/>
              <a:defRPr/>
            </a:pPr>
            <a:r>
              <a:rPr lang="en-US" altLang="en-US" dirty="0" smtClean="0"/>
              <a:t>Appeal to CAFC</a:t>
            </a:r>
          </a:p>
          <a:p>
            <a:pPr marL="800100" lvl="1" indent="-342900">
              <a:buFont typeface="Wingdings" panose="05000000000000000000" pitchFamily="2" charset="2"/>
              <a:buChar char="§"/>
            </a:pPr>
            <a:r>
              <a:rPr lang="en-US" altLang="en-US" sz="2400" dirty="0" smtClean="0"/>
              <a:t>Only by adversely affected party</a:t>
            </a:r>
          </a:p>
          <a:p>
            <a:pPr marL="800100" lvl="1" indent="-342900">
              <a:buFont typeface="Wingdings" panose="05000000000000000000" pitchFamily="2" charset="2"/>
              <a:buChar char="§"/>
            </a:pPr>
            <a:r>
              <a:rPr lang="en-US" altLang="en-US" sz="2400" dirty="0" smtClean="0"/>
              <a:t>In last 3 fiscal years, 61% of final determinations were appealed</a:t>
            </a:r>
          </a:p>
          <a:p>
            <a:pPr marL="800100" lvl="1" indent="-342900">
              <a:buFont typeface="Wingdings" panose="05000000000000000000" pitchFamily="2" charset="2"/>
              <a:buChar char="§"/>
            </a:pPr>
            <a:r>
              <a:rPr lang="en-US" altLang="en-US" sz="2400" dirty="0" smtClean="0"/>
              <a:t>Intervention by prevailing party</a:t>
            </a:r>
          </a:p>
          <a:p>
            <a:pPr marL="800100" lvl="1" indent="-342900">
              <a:buFont typeface="Wingdings" panose="05000000000000000000" pitchFamily="2" charset="2"/>
              <a:buChar char="§"/>
            </a:pPr>
            <a:r>
              <a:rPr lang="en-US" altLang="en-US" sz="2400" dirty="0" smtClean="0"/>
              <a:t>Stay of Remedy – Rare</a:t>
            </a:r>
            <a:endParaRPr lang="en-US" altLang="en-US" sz="1200" b="0" dirty="0" smtClean="0">
              <a:latin typeface="Times New Roman" pitchFamily="18" charset="0"/>
            </a:endParaRPr>
          </a:p>
          <a:p>
            <a:pPr marL="800100" lvl="1" indent="-342900">
              <a:buFont typeface="Wingdings" panose="05000000000000000000" pitchFamily="2" charset="2"/>
              <a:buChar char="§"/>
            </a:pPr>
            <a:endParaRPr lang="en-US" sz="1200" b="0" i="0" u="none" strike="noStrike" kern="1200" dirty="0" smtClean="0">
              <a:solidFill>
                <a:schemeClr val="tx1"/>
              </a:solidFill>
              <a:effectLst/>
              <a:latin typeface="Times New Roman" pitchFamily="18" charset="0"/>
              <a:ea typeface="+mn-ea"/>
              <a:cs typeface="+mn-cs"/>
            </a:endParaRPr>
          </a:p>
          <a:p>
            <a:pPr marL="342900" lvl="0" indent="-342900">
              <a:buFont typeface="Wingdings" panose="05000000000000000000" pitchFamily="2" charset="2"/>
              <a:buChar char="§"/>
            </a:pPr>
            <a:r>
              <a:rPr lang="en-US" sz="1200" b="0" i="0" u="none" strike="noStrike" kern="1200" dirty="0" smtClean="0">
                <a:solidFill>
                  <a:schemeClr val="tx1"/>
                </a:solidFill>
                <a:effectLst/>
                <a:latin typeface="Times New Roman" pitchFamily="18" charset="0"/>
                <a:ea typeface="+mn-ea"/>
                <a:cs typeface="+mn-cs"/>
              </a:rPr>
              <a:t>Can also seek “Temporary Relief” in the form of a Temporary</a:t>
            </a:r>
            <a:r>
              <a:rPr lang="en-US" sz="1200" b="0" i="0" u="none" strike="noStrike" kern="1200" baseline="0" dirty="0" smtClean="0">
                <a:solidFill>
                  <a:schemeClr val="tx1"/>
                </a:solidFill>
                <a:effectLst/>
                <a:latin typeface="Times New Roman" pitchFamily="18" charset="0"/>
                <a:ea typeface="+mn-ea"/>
                <a:cs typeface="+mn-cs"/>
              </a:rPr>
              <a:t> Exclusion Order </a:t>
            </a:r>
            <a:r>
              <a:rPr lang="en-US" sz="1200" b="0" i="0" u="none" strike="noStrike" kern="1200" dirty="0" smtClean="0">
                <a:solidFill>
                  <a:schemeClr val="tx1"/>
                </a:solidFill>
                <a:effectLst/>
                <a:latin typeface="Times New Roman" pitchFamily="18" charset="0"/>
                <a:ea typeface="+mn-ea"/>
                <a:cs typeface="+mn-cs"/>
              </a:rPr>
              <a:t>before the investigation is completed on the merits</a:t>
            </a:r>
            <a:r>
              <a:rPr lang="en-US" sz="1200" b="0" i="0" u="none" strike="noStrike" kern="1200" baseline="0" dirty="0" smtClean="0">
                <a:solidFill>
                  <a:schemeClr val="tx1"/>
                </a:solidFill>
                <a:effectLst/>
                <a:latin typeface="Times New Roman" pitchFamily="18" charset="0"/>
                <a:ea typeface="+mn-ea"/>
                <a:cs typeface="+mn-cs"/>
              </a:rPr>
              <a:t> essentially grants a </a:t>
            </a:r>
            <a:r>
              <a:rPr lang="en-US" sz="1200" b="0" i="0" u="none" strike="noStrike" kern="1200" dirty="0" smtClean="0">
                <a:solidFill>
                  <a:schemeClr val="tx1"/>
                </a:solidFill>
                <a:effectLst/>
                <a:latin typeface="Times New Roman" pitchFamily="18" charset="0"/>
                <a:ea typeface="+mn-ea"/>
                <a:cs typeface="+mn-cs"/>
              </a:rPr>
              <a:t>preliminary injunction, but</a:t>
            </a:r>
          </a:p>
          <a:p>
            <a:pPr marL="800100" lvl="1" indent="-342900">
              <a:buFont typeface="Wingdings" panose="05000000000000000000" pitchFamily="2" charset="2"/>
              <a:buChar char="§"/>
            </a:pPr>
            <a:r>
              <a:rPr lang="en-US" sz="1200" b="0" i="0" u="none" strike="noStrike" kern="1200" dirty="0" smtClean="0">
                <a:solidFill>
                  <a:schemeClr val="tx1"/>
                </a:solidFill>
                <a:effectLst/>
                <a:latin typeface="Times New Roman" pitchFamily="18" charset="0"/>
                <a:ea typeface="+mn-ea"/>
                <a:cs typeface="+mn-cs"/>
              </a:rPr>
              <a:t>standards to show likelihood of harm are very high, </a:t>
            </a:r>
          </a:p>
          <a:p>
            <a:pPr marL="800100" lvl="1" indent="-342900">
              <a:buFont typeface="Wingdings" panose="05000000000000000000" pitchFamily="2" charset="2"/>
              <a:buChar char="§"/>
            </a:pPr>
            <a:r>
              <a:rPr lang="en-US" sz="1200" b="0" i="0" u="none" strike="noStrike" kern="1200" dirty="0" smtClean="0">
                <a:solidFill>
                  <a:schemeClr val="tx1"/>
                </a:solidFill>
                <a:effectLst/>
                <a:latin typeface="Times New Roman" pitchFamily="18" charset="0"/>
                <a:ea typeface="+mn-ea"/>
                <a:cs typeface="+mn-cs"/>
              </a:rPr>
              <a:t>timelines</a:t>
            </a:r>
            <a:r>
              <a:rPr lang="en-US" sz="1200" b="0" i="0" u="none" strike="noStrike" kern="1200" baseline="0" dirty="0" smtClean="0">
                <a:solidFill>
                  <a:schemeClr val="tx1"/>
                </a:solidFill>
                <a:effectLst/>
                <a:latin typeface="Times New Roman" pitchFamily="18" charset="0"/>
                <a:ea typeface="+mn-ea"/>
                <a:cs typeface="+mn-cs"/>
              </a:rPr>
              <a:t> are extremely short (usually 90 days to USITC Commissioners’ determination), and </a:t>
            </a:r>
          </a:p>
          <a:p>
            <a:pPr marL="800100" lvl="1" indent="-342900">
              <a:buFont typeface="Wingdings" panose="05000000000000000000" pitchFamily="2" charset="2"/>
              <a:buChar char="§"/>
            </a:pPr>
            <a:r>
              <a:rPr lang="en-US" sz="1200" b="0" i="0" u="none" strike="noStrike" kern="1200" baseline="0" dirty="0" smtClean="0">
                <a:solidFill>
                  <a:schemeClr val="tx1"/>
                </a:solidFill>
                <a:effectLst/>
                <a:latin typeface="Times New Roman" pitchFamily="18" charset="0"/>
                <a:ea typeface="+mn-ea"/>
                <a:cs typeface="+mn-cs"/>
              </a:rPr>
              <a:t>temporary relief is rarely granted - </a:t>
            </a:r>
            <a:r>
              <a:rPr lang="en-US" altLang="en-US" sz="1200" dirty="0" smtClean="0"/>
              <a:t>last TEO granted in 1996 - </a:t>
            </a:r>
            <a:r>
              <a:rPr lang="en-US" sz="1200" i="1" dirty="0" smtClean="0"/>
              <a:t>Hardware Logic Emulation Systems</a:t>
            </a:r>
            <a:endParaRPr lang="en-US" sz="1200" b="0" i="0" u="none" strike="noStrike" kern="1200" dirty="0" smtClean="0">
              <a:solidFill>
                <a:schemeClr val="tx1"/>
              </a:solidFill>
              <a:effectLst/>
              <a:latin typeface="Times New Roman" pitchFamily="18" charset="0"/>
              <a:ea typeface="+mn-ea"/>
              <a:cs typeface="+mn-cs"/>
            </a:endParaRPr>
          </a:p>
          <a:p>
            <a:pPr marL="800100" lvl="1" indent="-342900">
              <a:buFont typeface="Wingdings" panose="05000000000000000000" pitchFamily="2" charset="2"/>
              <a:buChar char="§"/>
            </a:pPr>
            <a:endParaRPr lang="en-US" sz="1200" b="0" i="0" u="none" strike="noStrike"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382318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categories of products involved in USITC</a:t>
            </a:r>
            <a:r>
              <a:rPr lang="en-US" baseline="0" dirty="0" smtClean="0"/>
              <a:t> Section 337 investigation have tended to be computer and telecommunications products and consumer electronics products. </a:t>
            </a:r>
          </a:p>
          <a:p>
            <a:endParaRPr lang="en-US" baseline="0" dirty="0" smtClean="0"/>
          </a:p>
          <a:p>
            <a:r>
              <a:rPr lang="en-US" baseline="0" dirty="0" smtClean="0"/>
              <a:t>However, this trend cannot be seen as a limitation; in the last two years, I have personally worked on Section 337 cases involving cell phone protective cases, chlorine bleach, tires, surgical devices and sneakers.</a:t>
            </a:r>
            <a:endParaRPr lang="en-US" dirty="0"/>
          </a:p>
        </p:txBody>
      </p:sp>
      <p:sp>
        <p:nvSpPr>
          <p:cNvPr id="4" name="Slide Number Placeholder 3"/>
          <p:cNvSpPr>
            <a:spLocks noGrp="1"/>
          </p:cNvSpPr>
          <p:nvPr>
            <p:ph type="sldNum" sz="quarter" idx="10"/>
          </p:nvPr>
        </p:nvSpPr>
        <p:spPr/>
        <p:txBody>
          <a:bodyPr/>
          <a:lstStyle/>
          <a:p>
            <a:fld id="{DDB75C16-75C8-49C5-8BEF-0EE3CC0FD789}" type="slidenum">
              <a:rPr lang="en-US" smtClean="0"/>
              <a:t>25</a:t>
            </a:fld>
            <a:endParaRPr lang="en-US" dirty="0"/>
          </a:p>
        </p:txBody>
      </p:sp>
    </p:spTree>
    <p:extLst>
      <p:ext uri="{BB962C8B-B14F-4D97-AF65-F5344CB8AC3E}">
        <p14:creationId xmlns:p14="http://schemas.microsoft.com/office/powerpoint/2010/main" val="1966139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Basic Elements or Proofs: </a:t>
            </a:r>
          </a:p>
          <a:p>
            <a:pPr marL="228600" indent="-228600">
              <a:buAutoNum type="arabicParenBoth"/>
            </a:pPr>
            <a:r>
              <a:rPr lang="en-US" dirty="0" smtClean="0"/>
              <a:t>some kind of unfair act – patent,</a:t>
            </a:r>
            <a:r>
              <a:rPr lang="en-US" baseline="0" dirty="0" smtClean="0"/>
              <a:t> copyright or trademark infringement, trade secret misappropriation, false designation of origin</a:t>
            </a:r>
            <a:endParaRPr lang="en-US" dirty="0" smtClean="0"/>
          </a:p>
          <a:p>
            <a:pPr marL="228600" indent="-228600">
              <a:buAutoNum type="arabicParenBoth"/>
            </a:pPr>
            <a:r>
              <a:rPr lang="en-US" dirty="0" smtClean="0"/>
              <a:t>Importation</a:t>
            </a:r>
            <a:r>
              <a:rPr lang="en-US" baseline="0" dirty="0" smtClean="0"/>
              <a:t> of an accused article</a:t>
            </a:r>
          </a:p>
          <a:p>
            <a:pPr marL="228600" indent="-228600">
              <a:buAutoNum type="arabicParenBoth"/>
            </a:pPr>
            <a:r>
              <a:rPr lang="en-US" baseline="0" dirty="0" smtClean="0"/>
              <a:t>an industry in the U.S. that uses the technology at issue</a:t>
            </a:r>
            <a:endParaRPr lang="en-US" dirty="0"/>
          </a:p>
        </p:txBody>
      </p:sp>
      <p:sp>
        <p:nvSpPr>
          <p:cNvPr id="4" name="Slide Number Placeholder 3"/>
          <p:cNvSpPr>
            <a:spLocks noGrp="1"/>
          </p:cNvSpPr>
          <p:nvPr>
            <p:ph type="sldNum" sz="quarter" idx="10"/>
          </p:nvPr>
        </p:nvSpPr>
        <p:spPr/>
        <p:txBody>
          <a:bodyPr/>
          <a:lstStyle/>
          <a:p>
            <a:fld id="{DDB75C16-75C8-49C5-8BEF-0EE3CC0FD789}" type="slidenum">
              <a:rPr lang="en-US" smtClean="0"/>
              <a:t>27</a:t>
            </a:fld>
            <a:endParaRPr lang="en-US" dirty="0"/>
          </a:p>
        </p:txBody>
      </p:sp>
    </p:spTree>
    <p:extLst>
      <p:ext uri="{BB962C8B-B14F-4D97-AF65-F5344CB8AC3E}">
        <p14:creationId xmlns:p14="http://schemas.microsoft.com/office/powerpoint/2010/main" val="108492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The purpose of the Commission is to adjudicate trade disputes between U.S. industries and those who seek to import goods from abroad.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The domestic industry requirement is imposed “to prevent the ITC from becoming a forum for resolving disputes brought by foreign complainants whose only connection with the United States is ownership of a U.S. patent.”</a:t>
            </a:r>
          </a:p>
          <a:p>
            <a:endParaRPr lang="en-US" dirty="0"/>
          </a:p>
        </p:txBody>
      </p:sp>
    </p:spTree>
    <p:extLst>
      <p:ext uri="{BB962C8B-B14F-4D97-AF65-F5344CB8AC3E}">
        <p14:creationId xmlns:p14="http://schemas.microsoft.com/office/powerpoint/2010/main" val="841174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1988, Congress amended Section 337 to expand the types of activities that would qualify</a:t>
            </a:r>
            <a:r>
              <a:rPr lang="en-US" baseline="0" dirty="0" smtClean="0"/>
              <a:t> as a domestic industry to include Section 337(a)(3)</a:t>
            </a:r>
            <a:r>
              <a:rPr lang="en-US" sz="1200" b="0" i="0" u="none" strike="noStrike" kern="1200" baseline="0" dirty="0" smtClean="0">
                <a:solidFill>
                  <a:schemeClr val="tx1"/>
                </a:solidFill>
                <a:latin typeface="+mn-lt"/>
                <a:ea typeface="+mn-ea"/>
                <a:cs typeface="+mn-cs"/>
              </a:rPr>
              <a:t>(C), “substantial investment in its exploitation, including engineering, research and development, or licensing.”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goal was to enable use of Section 337 by universities, independent inventors and intellectual property owners engaging in inventive activities and licensing their inventions for productive use, but not engaging in production-related activities for articles, such as manufacturing, testing, quality control, servicing, support, etc.</a:t>
            </a:r>
            <a:endParaRPr lang="en-US" dirty="0"/>
          </a:p>
        </p:txBody>
      </p:sp>
      <p:sp>
        <p:nvSpPr>
          <p:cNvPr id="4" name="Slide Number Placeholder 3"/>
          <p:cNvSpPr>
            <a:spLocks noGrp="1"/>
          </p:cNvSpPr>
          <p:nvPr>
            <p:ph type="sldNum" sz="quarter" idx="10"/>
          </p:nvPr>
        </p:nvSpPr>
        <p:spPr/>
        <p:txBody>
          <a:bodyPr/>
          <a:lstStyle/>
          <a:p>
            <a:fld id="{DDB75C16-75C8-49C5-8BEF-0EE3CC0FD789}" type="slidenum">
              <a:rPr lang="en-US" smtClean="0"/>
              <a:t>30</a:t>
            </a:fld>
            <a:endParaRPr lang="en-US" dirty="0"/>
          </a:p>
        </p:txBody>
      </p:sp>
    </p:spTree>
    <p:extLst>
      <p:ext uri="{BB962C8B-B14F-4D97-AF65-F5344CB8AC3E}">
        <p14:creationId xmlns:p14="http://schemas.microsoft.com/office/powerpoint/2010/main" val="1635290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1400" kern="1200" dirty="0" smtClean="0">
                <a:solidFill>
                  <a:schemeClr val="tx1"/>
                </a:solidFill>
                <a:effectLst/>
                <a:latin typeface="+mn-lt"/>
                <a:ea typeface="+mn-ea"/>
                <a:cs typeface="+mn-cs"/>
              </a:rPr>
              <a:t>Section 337 provides that, if a violation is found, the Commission "shall direct that the articles concerned, imported by any person violating the provision of this section, be excluded from entry into the United States" unless the statutory public interest factors preclude such </a:t>
            </a:r>
            <a:r>
              <a:rPr lang="en-US" sz="1400" kern="1200" dirty="0" smtClean="0">
                <a:solidFill>
                  <a:schemeClr val="tx1"/>
                </a:solidFill>
                <a:effectLst/>
                <a:latin typeface="+mn-lt"/>
                <a:ea typeface="+mn-ea"/>
                <a:cs typeface="+mn-cs"/>
              </a:rPr>
              <a:t>relief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1400" kern="1200" dirty="0" smtClean="0">
                <a:solidFill>
                  <a:schemeClr val="tx1"/>
                </a:solidFill>
                <a:effectLst/>
                <a:latin typeface="+mn-lt"/>
                <a:ea typeface="+mn-ea"/>
                <a:cs typeface="+mn-cs"/>
              </a:rPr>
              <a:t>The Commission instituted a new policy (2010) of soliciting public interest comments at the time a new complaint is filed with the ITC</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en-US" sz="1400" kern="1200" dirty="0" smtClean="0">
                <a:solidFill>
                  <a:schemeClr val="tx1"/>
                </a:solidFill>
                <a:effectLst/>
                <a:latin typeface="+mn-lt"/>
                <a:ea typeface="+mn-ea"/>
                <a:cs typeface="+mn-cs"/>
              </a:rPr>
              <a:t>If requests are submitted, the Commission may authorize the ALJ to take information on public interest</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en-US" sz="1400" kern="1200" dirty="0" smtClean="0">
                <a:solidFill>
                  <a:schemeClr val="tx1"/>
                </a:solidFill>
                <a:effectLst/>
                <a:latin typeface="+mn-lt"/>
                <a:ea typeface="+mn-ea"/>
                <a:cs typeface="+mn-cs"/>
              </a:rPr>
              <a:t>Not all investigations implicate public interest concerns. Compare consumer goods to</a:t>
            </a:r>
            <a:r>
              <a:rPr lang="en-US" sz="1400" kern="1200" baseline="0" dirty="0" smtClean="0">
                <a:solidFill>
                  <a:schemeClr val="tx1"/>
                </a:solidFill>
                <a:effectLst/>
                <a:latin typeface="+mn-lt"/>
                <a:ea typeface="+mn-ea"/>
                <a:cs typeface="+mn-cs"/>
              </a:rPr>
              <a:t> pharmaceutical products</a:t>
            </a:r>
            <a:endParaRPr lang="en-US" sz="1400" kern="1200" dirty="0" smtClean="0">
              <a:solidFill>
                <a:schemeClr val="tx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Tx/>
              <a:buChar char="-"/>
              <a:tabLst/>
              <a:defRPr/>
            </a:pPr>
            <a:endParaRPr lang="en-US" sz="1400" kern="1200" dirty="0" smtClean="0">
              <a:solidFill>
                <a:schemeClr val="tx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1400" kern="1200" dirty="0" smtClean="0">
                <a:solidFill>
                  <a:schemeClr val="tx1"/>
                </a:solidFill>
                <a:effectLst/>
                <a:latin typeface="+mn-lt"/>
                <a:ea typeface="+mn-ea"/>
                <a:cs typeface="+mn-cs"/>
              </a:rPr>
              <a:t>Remedies tailored to safeguard the public interest</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en-US" sz="1400" i="1" kern="1200" dirty="0" smtClean="0">
                <a:solidFill>
                  <a:schemeClr val="tx1"/>
                </a:solidFill>
                <a:effectLst/>
                <a:latin typeface="+mn-lt"/>
                <a:ea typeface="+mn-ea"/>
                <a:cs typeface="+mn-cs"/>
              </a:rPr>
              <a:t>Baseband Processor Chips</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en-US" sz="1400" i="1" kern="1200" dirty="0" smtClean="0">
                <a:solidFill>
                  <a:schemeClr val="tx1"/>
                </a:solidFill>
                <a:effectLst/>
                <a:latin typeface="+mn-lt"/>
                <a:ea typeface="+mn-ea"/>
                <a:cs typeface="+mn-cs"/>
              </a:rPr>
              <a:t>Personal Data &amp; Mobile Communications Devices</a:t>
            </a:r>
          </a:p>
          <a:p>
            <a:pPr marL="285750" marR="0" indent="-285750" algn="l" defTabSz="914400" rtl="0" eaLnBrk="1" fontAlgn="auto" latinLnBrk="0" hangingPunct="1">
              <a:lnSpc>
                <a:spcPct val="100000"/>
              </a:lnSpc>
              <a:spcBef>
                <a:spcPts val="0"/>
              </a:spcBef>
              <a:spcAft>
                <a:spcPts val="0"/>
              </a:spcAft>
              <a:buClrTx/>
              <a:buSzTx/>
              <a:buFontTx/>
              <a:buChar char="-"/>
              <a:tabLst/>
              <a:defRPr/>
            </a:pPr>
            <a:endParaRPr lang="en-US" sz="1400" kern="1200" dirty="0" smtClean="0">
              <a:solidFill>
                <a:schemeClr val="tx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Tx/>
              <a:buChar char="-"/>
              <a:tabLst/>
              <a:defRPr/>
            </a:pPr>
            <a:endParaRPr lang="en-US" sz="1400" kern="1200" dirty="0" smtClean="0">
              <a:solidFill>
                <a:schemeClr val="tx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Tx/>
              <a:buChar char="-"/>
              <a:tabLst/>
              <a:defRPr/>
            </a:pPr>
            <a:endParaRPr lang="en-US" sz="1400" kern="1200" dirty="0" smtClean="0">
              <a:solidFill>
                <a:schemeClr val="tx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Tx/>
              <a:buChar char="-"/>
              <a:tabLst/>
              <a:defRPr/>
            </a:pPr>
            <a:endParaRPr lang="en-US" sz="1400" b="0" kern="1200" dirty="0" smtClean="0">
              <a:solidFill>
                <a:schemeClr val="tx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Tx/>
              <a:buChar char="-"/>
              <a:tabLst/>
              <a:defRPr/>
            </a:pPr>
            <a:endParaRPr lang="en-US" sz="1800" b="0" dirty="0" smtClean="0"/>
          </a:p>
          <a:p>
            <a:endParaRPr lang="en-US" sz="1400" b="0" dirty="0"/>
          </a:p>
        </p:txBody>
      </p:sp>
    </p:spTree>
    <p:extLst>
      <p:ext uri="{BB962C8B-B14F-4D97-AF65-F5344CB8AC3E}">
        <p14:creationId xmlns:p14="http://schemas.microsoft.com/office/powerpoint/2010/main" val="525897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9A886F-D3C5-439B-99F3-3E53B389DF51}" type="slidenum">
              <a:rPr lang="en-US" smtClean="0"/>
              <a:t>34</a:t>
            </a:fld>
            <a:endParaRPr lang="en-US" dirty="0"/>
          </a:p>
        </p:txBody>
      </p:sp>
    </p:spTree>
    <p:extLst>
      <p:ext uri="{BB962C8B-B14F-4D97-AF65-F5344CB8AC3E}">
        <p14:creationId xmlns:p14="http://schemas.microsoft.com/office/powerpoint/2010/main" val="904006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Focusing on determinations on the merits as to whether Section 337 has been violated by a respondent’s unfair</a:t>
            </a:r>
            <a:r>
              <a:rPr lang="en-US" baseline="0" dirty="0" smtClean="0"/>
              <a:t> acts, the USITC has historically been seen as a neutral forum and the near 50-50 split in complainant and respondent victories continues. </a:t>
            </a:r>
          </a:p>
          <a:p>
            <a:endParaRPr lang="en-US" baseline="0" dirty="0" smtClean="0"/>
          </a:p>
          <a:p>
            <a:r>
              <a:rPr lang="en-US" baseline="0" dirty="0" smtClean="0"/>
              <a:t>Including settlement as a favorable disposition for both sides, particularly given the avoidance of litigation expenses and risk of adverse outcome, the odds of success rise to nearly 70% for complainants and respondents alike.</a:t>
            </a:r>
            <a:endParaRPr lang="en-US" dirty="0"/>
          </a:p>
        </p:txBody>
      </p:sp>
      <p:sp>
        <p:nvSpPr>
          <p:cNvPr id="4" name="Slide Number Placeholder 3"/>
          <p:cNvSpPr>
            <a:spLocks noGrp="1"/>
          </p:cNvSpPr>
          <p:nvPr>
            <p:ph type="sldNum" sz="quarter" idx="10"/>
          </p:nvPr>
        </p:nvSpPr>
        <p:spPr/>
        <p:txBody>
          <a:bodyPr/>
          <a:lstStyle/>
          <a:p>
            <a:fld id="{DDB75C16-75C8-49C5-8BEF-0EE3CC0FD789}" type="slidenum">
              <a:rPr lang="en-US" smtClean="0"/>
              <a:t>35</a:t>
            </a:fld>
            <a:endParaRPr lang="en-US" dirty="0"/>
          </a:p>
        </p:txBody>
      </p:sp>
    </p:spTree>
    <p:extLst>
      <p:ext uri="{BB962C8B-B14F-4D97-AF65-F5344CB8AC3E}">
        <p14:creationId xmlns:p14="http://schemas.microsoft.com/office/powerpoint/2010/main" val="1360714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a:prstGeom prst="rect">
            <a:avLst/>
          </a:prstGeom>
          <a:noFill/>
          <a:ln w="12700">
            <a:solidFill>
              <a:prstClr val="black"/>
            </a:solidFill>
          </a:ln>
        </p:spPr>
      </p:sp>
      <p:sp>
        <p:nvSpPr>
          <p:cNvPr id="3" name="Notes Placeholder 2"/>
          <p:cNvSpPr>
            <a:spLocks noGrp="1"/>
          </p:cNvSpPr>
          <p:nvPr>
            <p:ph type="body" idx="1"/>
          </p:nvPr>
        </p:nvSpPr>
        <p:spPr>
          <a:xfrm>
            <a:off x="702298" y="4420623"/>
            <a:ext cx="5615331" cy="4186743"/>
          </a:xfrm>
          <a:prstGeom prst="rect">
            <a:avLst/>
          </a:prstGeom>
        </p:spPr>
        <p:txBody>
          <a:bodyPr lIns="88240" tIns="44120" rIns="88240" bIns="44120">
            <a:normAutofit/>
          </a:bodyPr>
          <a:lstStyle/>
          <a:p>
            <a:pPr>
              <a:buFontTx/>
              <a:buChar char="-"/>
            </a:pPr>
            <a:r>
              <a:rPr lang="en-US" dirty="0" smtClean="0">
                <a:solidFill>
                  <a:schemeClr val="tx1"/>
                </a:solidFill>
              </a:rPr>
              <a:t>Flowchart</a:t>
            </a:r>
            <a:r>
              <a:rPr lang="en-US" baseline="0" dirty="0" smtClean="0">
                <a:solidFill>
                  <a:schemeClr val="tx1"/>
                </a:solidFill>
              </a:rPr>
              <a:t> demonstrates questions that demonstrate when </a:t>
            </a:r>
            <a:r>
              <a:rPr lang="en-US" dirty="0" smtClean="0">
                <a:solidFill>
                  <a:schemeClr val="tx1"/>
                </a:solidFill>
              </a:rPr>
              <a:t>the ITC may be an</a:t>
            </a:r>
            <a:r>
              <a:rPr lang="en-US" baseline="0" dirty="0" smtClean="0">
                <a:solidFill>
                  <a:schemeClr val="tx1"/>
                </a:solidFill>
              </a:rPr>
              <a:t> appropriate </a:t>
            </a:r>
            <a:r>
              <a:rPr lang="en-US" dirty="0" smtClean="0">
                <a:solidFill>
                  <a:schemeClr val="tx1"/>
                </a:solidFill>
              </a:rPr>
              <a:t>forum for enforcing intellectual property rights</a:t>
            </a:r>
          </a:p>
        </p:txBody>
      </p:sp>
    </p:spTree>
    <p:extLst>
      <p:ext uri="{BB962C8B-B14F-4D97-AF65-F5344CB8AC3E}">
        <p14:creationId xmlns:p14="http://schemas.microsoft.com/office/powerpoint/2010/main" val="895635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24 Patents Issued on January 6 and January 13, 2015 with</a:t>
            </a:r>
            <a:r>
              <a:rPr lang="en-US" baseline="0" dirty="0" smtClean="0"/>
              <a:t> Indian Assignees</a:t>
            </a:r>
          </a:p>
          <a:p>
            <a:endParaRPr lang="en-US" baseline="0" dirty="0" smtClean="0"/>
          </a:p>
          <a:p>
            <a:r>
              <a:rPr lang="en-US" sz="1200" b="0" i="0" u="none" strike="noStrike" kern="1200" dirty="0" smtClean="0">
                <a:solidFill>
                  <a:schemeClr val="tx1"/>
                </a:solidFill>
                <a:effectLst/>
                <a:latin typeface="+mn-lt"/>
                <a:ea typeface="+mn-ea"/>
                <a:cs typeface="+mn-cs"/>
              </a:rPr>
              <a:t>USPTO Patent Database</a:t>
            </a:r>
          </a:p>
          <a:p>
            <a:endParaRPr lang="en-US" dirty="0" smtClean="0"/>
          </a:p>
          <a:p>
            <a:r>
              <a:rPr lang="en-US" sz="1200" b="0" i="0" u="none" strike="noStrike" kern="1200" dirty="0" smtClean="0">
                <a:solidFill>
                  <a:schemeClr val="tx1"/>
                </a:solidFill>
                <a:effectLst/>
                <a:latin typeface="+mn-lt"/>
                <a:ea typeface="+mn-ea"/>
                <a:cs typeface="+mn-cs"/>
              </a:rPr>
              <a:t>ICN</a:t>
            </a:r>
            <a:r>
              <a:rPr lang="en-US" dirty="0" smtClean="0"/>
              <a:t> </a:t>
            </a:r>
            <a:r>
              <a:rPr lang="en-US" sz="1200" b="0" i="0" u="sng" strike="noStrike" kern="1200" dirty="0" smtClean="0">
                <a:solidFill>
                  <a:schemeClr val="tx1"/>
                </a:solidFill>
                <a:effectLst/>
                <a:latin typeface="+mn-lt"/>
                <a:ea typeface="+mn-ea"/>
                <a:cs typeface="+mn-cs"/>
                <a:hlinkClick r:id="rId3"/>
              </a:rPr>
              <a:t>Inventor Country</a:t>
            </a:r>
            <a:r>
              <a:rPr lang="en-US" dirty="0" smtClean="0"/>
              <a:t> 		</a:t>
            </a:r>
            <a:r>
              <a:rPr lang="en-US" sz="1200" b="0" i="0" u="none" strike="noStrike" kern="1200" dirty="0" smtClean="0">
                <a:solidFill>
                  <a:schemeClr val="tx1"/>
                </a:solidFill>
                <a:effectLst/>
                <a:latin typeface="+mn-lt"/>
                <a:ea typeface="+mn-ea"/>
                <a:cs typeface="+mn-cs"/>
              </a:rPr>
              <a:t>IN</a:t>
            </a:r>
            <a:r>
              <a:rPr lang="en-US" dirty="0" smtClean="0"/>
              <a:t> </a:t>
            </a:r>
            <a:r>
              <a:rPr lang="en-US" sz="1200" b="0" i="0" u="none" strike="noStrike" kern="1200" dirty="0" smtClean="0">
                <a:solidFill>
                  <a:schemeClr val="tx1"/>
                </a:solidFill>
                <a:effectLst/>
                <a:latin typeface="+mn-lt"/>
                <a:ea typeface="+mn-ea"/>
                <a:cs typeface="+mn-cs"/>
              </a:rPr>
              <a:t>                  20,057 </a:t>
            </a:r>
          </a:p>
          <a:p>
            <a:r>
              <a:rPr lang="en-US" sz="1200" b="0" i="0" u="none" strike="noStrike" kern="1200" dirty="0" smtClean="0">
                <a:solidFill>
                  <a:schemeClr val="tx1"/>
                </a:solidFill>
                <a:effectLst/>
                <a:latin typeface="+mn-lt"/>
                <a:ea typeface="+mn-ea"/>
                <a:cs typeface="+mn-cs"/>
              </a:rPr>
              <a:t>AACO</a:t>
            </a:r>
            <a:r>
              <a:rPr lang="en-US" dirty="0" smtClean="0"/>
              <a:t> </a:t>
            </a:r>
            <a:r>
              <a:rPr lang="en-US" sz="1200" b="0" i="0" u="sng" strike="noStrike" kern="1200" dirty="0" smtClean="0">
                <a:solidFill>
                  <a:schemeClr val="tx1"/>
                </a:solidFill>
                <a:effectLst/>
                <a:latin typeface="+mn-lt"/>
                <a:ea typeface="+mn-ea"/>
                <a:cs typeface="+mn-cs"/>
                <a:hlinkClick r:id="rId4"/>
              </a:rPr>
              <a:t>Applicant Country</a:t>
            </a:r>
            <a:r>
              <a:rPr lang="en-US" dirty="0" smtClean="0"/>
              <a:t> 		</a:t>
            </a:r>
            <a:r>
              <a:rPr lang="en-US" sz="1200" b="0" i="0" u="none" strike="noStrike" kern="1200" dirty="0" smtClean="0">
                <a:solidFill>
                  <a:schemeClr val="tx1"/>
                </a:solidFill>
                <a:effectLst/>
                <a:latin typeface="+mn-lt"/>
                <a:ea typeface="+mn-ea"/>
                <a:cs typeface="+mn-cs"/>
              </a:rPr>
              <a:t>IN</a:t>
            </a:r>
            <a:r>
              <a:rPr lang="en-US" dirty="0" smtClean="0"/>
              <a:t> </a:t>
            </a:r>
            <a:r>
              <a:rPr lang="en-US" sz="1200" b="0" i="0" u="none" strike="noStrike" kern="1200" dirty="0" smtClean="0">
                <a:solidFill>
                  <a:schemeClr val="tx1"/>
                </a:solidFill>
                <a:effectLst/>
                <a:latin typeface="+mn-lt"/>
                <a:ea typeface="+mn-ea"/>
                <a:cs typeface="+mn-cs"/>
              </a:rPr>
              <a:t>                    6,968 </a:t>
            </a:r>
          </a:p>
          <a:p>
            <a:r>
              <a:rPr lang="en-US" sz="1200" b="0" i="0" u="none" strike="noStrike" kern="1200" dirty="0" smtClean="0">
                <a:solidFill>
                  <a:schemeClr val="tx1"/>
                </a:solidFill>
                <a:effectLst/>
                <a:latin typeface="+mn-lt"/>
                <a:ea typeface="+mn-ea"/>
                <a:cs typeface="+mn-cs"/>
              </a:rPr>
              <a:t>ACN</a:t>
            </a:r>
            <a:r>
              <a:rPr lang="en-US" dirty="0" smtClean="0"/>
              <a:t> </a:t>
            </a:r>
            <a:r>
              <a:rPr lang="en-US" sz="1200" b="0" i="0" u="sng" strike="noStrike" kern="1200" dirty="0" smtClean="0">
                <a:solidFill>
                  <a:schemeClr val="tx1"/>
                </a:solidFill>
                <a:effectLst/>
                <a:latin typeface="+mn-lt"/>
                <a:ea typeface="+mn-ea"/>
                <a:cs typeface="+mn-cs"/>
                <a:hlinkClick r:id="rId5"/>
              </a:rPr>
              <a:t>Assignee Country</a:t>
            </a:r>
            <a:r>
              <a:rPr lang="en-US" dirty="0" smtClean="0"/>
              <a:t> 		</a:t>
            </a:r>
            <a:r>
              <a:rPr lang="en-US" sz="1200" b="0" i="0" u="none" strike="noStrike" kern="1200" dirty="0" smtClean="0">
                <a:solidFill>
                  <a:schemeClr val="tx1"/>
                </a:solidFill>
                <a:effectLst/>
                <a:latin typeface="+mn-lt"/>
                <a:ea typeface="+mn-ea"/>
                <a:cs typeface="+mn-cs"/>
              </a:rPr>
              <a:t>IN</a:t>
            </a:r>
            <a:r>
              <a:rPr lang="en-US" dirty="0" smtClean="0"/>
              <a:t> </a:t>
            </a:r>
            <a:r>
              <a:rPr lang="en-US" sz="1200" b="0" i="0" u="none" strike="noStrike" kern="1200" dirty="0" smtClean="0">
                <a:solidFill>
                  <a:schemeClr val="tx1"/>
                </a:solidFill>
                <a:effectLst/>
                <a:latin typeface="+mn-lt"/>
                <a:ea typeface="+mn-ea"/>
                <a:cs typeface="+mn-cs"/>
              </a:rPr>
              <a:t>                    4,867 </a:t>
            </a:r>
          </a:p>
          <a:p>
            <a:r>
              <a:rPr lang="en-US" sz="1200" b="0" i="0" u="none" strike="noStrike" kern="1200" dirty="0" smtClean="0">
                <a:solidFill>
                  <a:schemeClr val="tx1"/>
                </a:solidFill>
                <a:effectLst/>
                <a:latin typeface="+mn-lt"/>
                <a:ea typeface="+mn-ea"/>
                <a:cs typeface="+mn-cs"/>
              </a:rPr>
              <a:t>AC</a:t>
            </a:r>
            <a:r>
              <a:rPr lang="en-US" dirty="0" smtClean="0"/>
              <a:t> </a:t>
            </a:r>
            <a:r>
              <a:rPr lang="en-US" sz="1200" b="0" i="0" u="none" strike="noStrike" kern="1200" dirty="0" smtClean="0">
                <a:solidFill>
                  <a:schemeClr val="tx1"/>
                </a:solidFill>
                <a:effectLst/>
                <a:latin typeface="+mn-lt"/>
                <a:ea typeface="+mn-ea"/>
                <a:cs typeface="+mn-cs"/>
              </a:rPr>
              <a:t>Assignee City</a:t>
            </a:r>
            <a:r>
              <a:rPr lang="en-US" dirty="0" smtClean="0"/>
              <a:t> 	   </a:t>
            </a:r>
            <a:r>
              <a:rPr lang="en-US" sz="1200" b="0" i="0" u="none" strike="noStrike" kern="1200" dirty="0" smtClean="0">
                <a:solidFill>
                  <a:schemeClr val="tx1"/>
                </a:solidFill>
                <a:effectLst/>
                <a:latin typeface="+mn-lt"/>
                <a:ea typeface="+mn-ea"/>
                <a:cs typeface="+mn-cs"/>
              </a:rPr>
              <a:t>Ahmedabad, IN</a:t>
            </a:r>
            <a:r>
              <a:rPr lang="en-US" dirty="0" smtClean="0"/>
              <a:t> </a:t>
            </a:r>
            <a:r>
              <a:rPr lang="en-US" sz="1200" b="0" i="0" u="none" strike="noStrike" kern="1200" dirty="0" smtClean="0">
                <a:solidFill>
                  <a:schemeClr val="tx1"/>
                </a:solidFill>
                <a:effectLst/>
                <a:latin typeface="+mn-lt"/>
                <a:ea typeface="+mn-ea"/>
                <a:cs typeface="+mn-cs"/>
              </a:rPr>
              <a:t>                        57 </a:t>
            </a:r>
            <a:endParaRPr lang="en-US" dirty="0"/>
          </a:p>
        </p:txBody>
      </p:sp>
      <p:sp>
        <p:nvSpPr>
          <p:cNvPr id="4" name="Slide Number Placeholder 3"/>
          <p:cNvSpPr>
            <a:spLocks noGrp="1"/>
          </p:cNvSpPr>
          <p:nvPr>
            <p:ph type="sldNum" sz="quarter" idx="10"/>
          </p:nvPr>
        </p:nvSpPr>
        <p:spPr/>
        <p:txBody>
          <a:bodyPr/>
          <a:lstStyle/>
          <a:p>
            <a:fld id="{DDB75C16-75C8-49C5-8BEF-0EE3CC0FD789}" type="slidenum">
              <a:rPr lang="en-US" smtClean="0"/>
              <a:t>6</a:t>
            </a:fld>
            <a:endParaRPr lang="en-US" dirty="0"/>
          </a:p>
        </p:txBody>
      </p:sp>
    </p:spTree>
    <p:extLst>
      <p:ext uri="{BB962C8B-B14F-4D97-AF65-F5344CB8AC3E}">
        <p14:creationId xmlns:p14="http://schemas.microsoft.com/office/powerpoint/2010/main" val="201452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Complaint must include facts and develop basis for case before filing complaint. Cannot just make </a:t>
            </a:r>
            <a:r>
              <a:rPr lang="en-US" baseline="0" dirty="0" smtClean="0"/>
              <a:t>assertions or statements “on information and belief.” Can’t advance a claim without documentation so have to invest resources to develop best cause of action.</a:t>
            </a:r>
          </a:p>
          <a:p>
            <a:endParaRPr lang="en-US" baseline="0" dirty="0" smtClean="0"/>
          </a:p>
          <a:p>
            <a:r>
              <a:rPr lang="en-US" baseline="0" dirty="0" smtClean="0"/>
              <a:t>In the complaint, have to identify </a:t>
            </a:r>
          </a:p>
          <a:p>
            <a:pPr marL="171450" indent="-171450">
              <a:buFontTx/>
              <a:buChar char="-"/>
            </a:pPr>
            <a:r>
              <a:rPr lang="en-US" baseline="0" dirty="0" smtClean="0"/>
              <a:t>respondent’s unfair conduct (patent infringement, trademark infringement, passing off), </a:t>
            </a:r>
          </a:p>
          <a:p>
            <a:pPr marL="171450" indent="-171450">
              <a:buFontTx/>
              <a:buChar char="-"/>
            </a:pPr>
            <a:r>
              <a:rPr lang="en-US" baseline="0" dirty="0" smtClean="0"/>
              <a:t>respondent’s products implicated by that conduct,</a:t>
            </a:r>
          </a:p>
          <a:p>
            <a:pPr marL="171450" indent="-171450">
              <a:buFontTx/>
              <a:buChar char="-"/>
            </a:pPr>
            <a:r>
              <a:rPr lang="en-US" baseline="0" dirty="0" smtClean="0"/>
              <a:t>proof the </a:t>
            </a:r>
            <a:r>
              <a:rPr lang="en-US" baseline="0" dirty="0" smtClean="0"/>
              <a:t>respondent’s </a:t>
            </a:r>
            <a:r>
              <a:rPr lang="en-US" baseline="0" dirty="0" smtClean="0"/>
              <a:t>products were imported</a:t>
            </a:r>
          </a:p>
          <a:p>
            <a:pPr marL="171450" indent="-171450">
              <a:buFontTx/>
              <a:buChar char="-"/>
            </a:pPr>
            <a:r>
              <a:rPr lang="en-US" baseline="0" dirty="0" smtClean="0"/>
              <a:t>complainant’s domestic industry article</a:t>
            </a:r>
          </a:p>
          <a:p>
            <a:pPr marL="171450" indent="-171450">
              <a:buFontTx/>
              <a:buChar char="-"/>
            </a:pPr>
            <a:r>
              <a:rPr lang="en-US" baseline="0" dirty="0" smtClean="0"/>
              <a:t>complainant’s activities and investments related to its domestic industry article</a:t>
            </a:r>
            <a:endParaRPr lang="en-US" baseline="0" dirty="0" smtClean="0"/>
          </a:p>
          <a:p>
            <a:pPr marL="171450" indent="-171450">
              <a:buFontTx/>
              <a:buChar char="-"/>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DB75C16-75C8-49C5-8BEF-0EE3CC0FD789}" type="slidenum">
              <a:rPr lang="en-US" smtClean="0"/>
              <a:t>40</a:t>
            </a:fld>
            <a:endParaRPr lang="en-US" dirty="0"/>
          </a:p>
        </p:txBody>
      </p:sp>
    </p:spTree>
    <p:extLst>
      <p:ext uri="{BB962C8B-B14F-4D97-AF65-F5344CB8AC3E}">
        <p14:creationId xmlns:p14="http://schemas.microsoft.com/office/powerpoint/2010/main" val="935440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USITC has 30 days</a:t>
            </a:r>
            <a:r>
              <a:rPr lang="en-US" baseline="0" dirty="0" smtClean="0"/>
              <a:t> after receiving a complaint to assess whether it contains the required information and institute an investigation. Almost all complaints lead to investigations</a:t>
            </a:r>
          </a:p>
          <a:p>
            <a:endParaRPr lang="en-US" baseline="0" dirty="0" smtClean="0"/>
          </a:p>
          <a:p>
            <a:r>
              <a:rPr lang="en-US" baseline="0" dirty="0" smtClean="0"/>
              <a:t>While complaint is pending, and in first 30 days after institution, a lot of strategic gains can be made or lost.</a:t>
            </a:r>
          </a:p>
          <a:p>
            <a:endParaRPr lang="en-US" baseline="0" dirty="0" smtClean="0"/>
          </a:p>
          <a:p>
            <a:r>
              <a:rPr lang="en-US" baseline="0" dirty="0" smtClean="0"/>
              <a:t>As soon as a business finds out it has been named in a complaint, need to find experienced legal counsel and quickly execute steps 1-5.</a:t>
            </a:r>
          </a:p>
          <a:p>
            <a:endParaRPr lang="en-US" dirty="0"/>
          </a:p>
        </p:txBody>
      </p:sp>
      <p:sp>
        <p:nvSpPr>
          <p:cNvPr id="4" name="Slide Number Placeholder 3"/>
          <p:cNvSpPr>
            <a:spLocks noGrp="1"/>
          </p:cNvSpPr>
          <p:nvPr>
            <p:ph type="sldNum" sz="quarter" idx="10"/>
          </p:nvPr>
        </p:nvSpPr>
        <p:spPr/>
        <p:txBody>
          <a:bodyPr/>
          <a:lstStyle/>
          <a:p>
            <a:fld id="{DDB75C16-75C8-49C5-8BEF-0EE3CC0FD789}" type="slidenum">
              <a:rPr lang="en-US" smtClean="0"/>
              <a:t>41</a:t>
            </a:fld>
            <a:endParaRPr lang="en-US" dirty="0"/>
          </a:p>
        </p:txBody>
      </p:sp>
    </p:spTree>
    <p:extLst>
      <p:ext uri="{BB962C8B-B14F-4D97-AF65-F5344CB8AC3E}">
        <p14:creationId xmlns:p14="http://schemas.microsoft.com/office/powerpoint/2010/main" val="1460668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75C16-75C8-49C5-8BEF-0EE3CC0FD789}" type="slidenum">
              <a:rPr lang="en-US" smtClean="0"/>
              <a:t>7</a:t>
            </a:fld>
            <a:endParaRPr lang="en-US" dirty="0"/>
          </a:p>
        </p:txBody>
      </p:sp>
    </p:spTree>
    <p:extLst>
      <p:ext uri="{BB962C8B-B14F-4D97-AF65-F5344CB8AC3E}">
        <p14:creationId xmlns:p14="http://schemas.microsoft.com/office/powerpoint/2010/main" val="834666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Investigations are presided over by one of six Administrative Law Judges, who hear</a:t>
            </a:r>
            <a:r>
              <a:rPr lang="en-US" baseline="0" dirty="0" smtClean="0"/>
              <a:t> evidence and make an initial determination. </a:t>
            </a:r>
          </a:p>
          <a:p>
            <a:endParaRPr lang="en-US" baseline="0" dirty="0" smtClean="0"/>
          </a:p>
          <a:p>
            <a:pPr marL="171450" indent="-171450">
              <a:buFontTx/>
              <a:buChar char="-"/>
            </a:pPr>
            <a:r>
              <a:rPr lang="en-US" sz="1400" kern="0" dirty="0" smtClean="0"/>
              <a:t>USITC</a:t>
            </a:r>
            <a:r>
              <a:rPr lang="en-US" altLang="zh-CN" sz="1400" kern="0" dirty="0" smtClean="0"/>
              <a:t> </a:t>
            </a:r>
            <a:r>
              <a:rPr lang="en-US" altLang="zh-CN" sz="1400" kern="0" dirty="0" smtClean="0"/>
              <a:t>is an independent, nonpartisan, quasi-judicial administrative agency in Washington, D.C.</a:t>
            </a:r>
          </a:p>
          <a:p>
            <a:pPr marL="171450" indent="-171450">
              <a:buFontTx/>
              <a:buChar char="-"/>
            </a:pPr>
            <a:r>
              <a:rPr lang="en-US" altLang="zh-CN" sz="1400" kern="0" dirty="0" smtClean="0"/>
              <a:t>Broad investigative powers on matters of trade</a:t>
            </a:r>
          </a:p>
          <a:p>
            <a:pPr marL="628650" lvl="1" indent="-171450">
              <a:buFontTx/>
              <a:buChar char="-"/>
            </a:pPr>
            <a:r>
              <a:rPr lang="en-US" altLang="zh-CN" sz="1400" kern="0" dirty="0" smtClean="0"/>
              <a:t>Administer U.S. trade remedy laws in a fair and objective manner</a:t>
            </a:r>
          </a:p>
          <a:p>
            <a:pPr marL="628650" lvl="1" indent="-171450">
              <a:buFontTx/>
              <a:buChar char="-"/>
            </a:pPr>
            <a:r>
              <a:rPr lang="en-US" altLang="zh-CN" sz="1400" kern="0" dirty="0" smtClean="0"/>
              <a:t>Maintain </a:t>
            </a:r>
            <a:r>
              <a:rPr lang="en-US" altLang="zh-CN" sz="1400" kern="0" dirty="0" smtClean="0"/>
              <a:t>the Harmonized Tariff Schedule of the United </a:t>
            </a:r>
            <a:r>
              <a:rPr lang="en-US" altLang="zh-CN" sz="1400" kern="0" dirty="0" smtClean="0"/>
              <a:t>States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altLang="zh-CN" sz="1400" kern="0" dirty="0" smtClean="0"/>
              <a:t>Provide the President, the U.S. Trade Representative, and Congress with independent, quality analysis, information, and support on matters relating to tariffs and international trade and competitiveness</a:t>
            </a:r>
          </a:p>
          <a:p>
            <a:pPr marL="1085850" lvl="2" indent="-171450">
              <a:buFontTx/>
              <a:buChar char="-"/>
            </a:pPr>
            <a:r>
              <a:rPr lang="en-US" altLang="zh-CN" sz="1400" kern="0" dirty="0" smtClean="0"/>
              <a:t>Same USITC</a:t>
            </a:r>
            <a:r>
              <a:rPr lang="en-US" altLang="zh-CN" sz="1400" kern="0" baseline="0" dirty="0" smtClean="0"/>
              <a:t> that conducted the study “Trade, Investment, and Industrial Policies in India: Effects on the U.S. Economy,” Inv. No. 332-543 (Pub. No. 4501), which was published in December 2014</a:t>
            </a:r>
          </a:p>
          <a:p>
            <a:pPr marL="1543050" lvl="3" indent="-171450">
              <a:buFontTx/>
              <a:buChar char="-"/>
            </a:pPr>
            <a:r>
              <a:rPr lang="en-US" altLang="zh-CN" sz="1400" kern="0" baseline="0" dirty="0" smtClean="0"/>
              <a:t>Section 332 allows the President, via USTR, or Congress, via the US Senate Finance Committee or US House Ways &amp; Committee, can request that the ITC conduct a study on any economic issue and prepare a report</a:t>
            </a:r>
          </a:p>
          <a:p>
            <a:pPr marL="1543050" lvl="3" indent="-171450">
              <a:buFontTx/>
              <a:buChar char="-"/>
            </a:pPr>
            <a:r>
              <a:rPr lang="en-US" altLang="zh-CN" sz="1400" kern="0" baseline="0" dirty="0" smtClean="0"/>
              <a:t>In the Section 332 India study, the USITC was investigating potential barriers for U.S. businesses to trade with and transact in India. However, in Section 337 investigations, the USITC is focused on imports and business activities in the U.S.</a:t>
            </a:r>
          </a:p>
          <a:p>
            <a:pPr marL="1085850" lvl="2" indent="-171450">
              <a:buFontTx/>
              <a:buChar char="-"/>
            </a:pPr>
            <a:r>
              <a:rPr lang="en-US" altLang="zh-CN" sz="1400" kern="0" baseline="0" dirty="0" smtClean="0"/>
              <a:t>In investigating complaints under Section 337, the USITC plays a quasi-judicial role in adjudicating disputes between companies rather than conducting surveys and research and preparing a report on findings</a:t>
            </a:r>
          </a:p>
          <a:p>
            <a:pPr marL="914400" lvl="2" indent="0">
              <a:buFontTx/>
              <a:buNone/>
            </a:pPr>
            <a:endParaRPr lang="en-US" altLang="zh-CN" sz="1400" kern="0" dirty="0" smtClean="0"/>
          </a:p>
          <a:p>
            <a:pPr marL="171450" indent="-171450">
              <a:buFontTx/>
              <a:buChar char="-"/>
            </a:pPr>
            <a:r>
              <a:rPr lang="en-US" sz="1400" kern="0" dirty="0" smtClean="0"/>
              <a:t>USITC is headed up by Six </a:t>
            </a:r>
            <a:r>
              <a:rPr lang="en-US" sz="1400" kern="0" dirty="0" smtClean="0"/>
              <a:t>Commissioners </a:t>
            </a:r>
          </a:p>
          <a:p>
            <a:pPr marL="628650" lvl="1" indent="-171450">
              <a:buFontTx/>
              <a:buChar char="-"/>
            </a:pPr>
            <a:r>
              <a:rPr lang="en-US" altLang="zh-CN" sz="1400" kern="0" dirty="0" smtClean="0"/>
              <a:t>Serve overlapping terms of nine years each</a:t>
            </a:r>
          </a:p>
          <a:p>
            <a:pPr marL="628650" lvl="1" indent="-171450">
              <a:buFontTx/>
              <a:buChar char="-"/>
            </a:pPr>
            <a:r>
              <a:rPr lang="en-US" sz="1400" kern="0" dirty="0" smtClean="0"/>
              <a:t>New term beginning every 18 months</a:t>
            </a:r>
          </a:p>
          <a:p>
            <a:pPr marL="628650" lvl="1" indent="-171450">
              <a:buFontTx/>
              <a:buChar char="-"/>
            </a:pPr>
            <a:r>
              <a:rPr lang="en-US" altLang="zh-CN" sz="1400" kern="0" dirty="0" smtClean="0"/>
              <a:t>Not political – equal party split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400" baseline="0" dirty="0" smtClean="0"/>
              <a:t>The six Commissioners, together, then review the decision, decide whether to uphold, amend or reverse it, and issue a remedial order if appropriate</a:t>
            </a:r>
            <a:r>
              <a:rPr lang="en-US" sz="1400" baseline="0" dirty="0" smtClean="0"/>
              <a:t>.</a:t>
            </a:r>
            <a:endParaRPr lang="en-US" dirty="0"/>
          </a:p>
        </p:txBody>
      </p:sp>
      <p:sp>
        <p:nvSpPr>
          <p:cNvPr id="4" name="Slide Number Placeholder 3"/>
          <p:cNvSpPr>
            <a:spLocks noGrp="1"/>
          </p:cNvSpPr>
          <p:nvPr>
            <p:ph type="sldNum" sz="quarter" idx="10"/>
          </p:nvPr>
        </p:nvSpPr>
        <p:spPr/>
        <p:txBody>
          <a:bodyPr/>
          <a:lstStyle/>
          <a:p>
            <a:fld id="{DDB75C16-75C8-49C5-8BEF-0EE3CC0FD789}" type="slidenum">
              <a:rPr lang="en-US" smtClean="0"/>
              <a:t>14</a:t>
            </a:fld>
            <a:endParaRPr lang="en-US" dirty="0"/>
          </a:p>
        </p:txBody>
      </p:sp>
    </p:spTree>
    <p:extLst>
      <p:ext uri="{BB962C8B-B14F-4D97-AF65-F5344CB8AC3E}">
        <p14:creationId xmlns:p14="http://schemas.microsoft.com/office/powerpoint/2010/main" val="1887822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75C16-75C8-49C5-8BEF-0EE3CC0FD789}" type="slidenum">
              <a:rPr lang="en-US" smtClean="0"/>
              <a:t>15</a:t>
            </a:fld>
            <a:endParaRPr lang="en-US" dirty="0"/>
          </a:p>
        </p:txBody>
      </p:sp>
    </p:spTree>
    <p:extLst>
      <p:ext uri="{BB962C8B-B14F-4D97-AF65-F5344CB8AC3E}">
        <p14:creationId xmlns:p14="http://schemas.microsoft.com/office/powerpoint/2010/main" val="1200084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FF00"/>
                </a:solidFill>
              </a:rPr>
              <a:t>Exclusion Order Remedy Can be applied to:</a:t>
            </a:r>
          </a:p>
          <a:p>
            <a:pPr marL="285750" lvl="1" indent="-285750">
              <a:buFontTx/>
              <a:buChar char="-"/>
            </a:pPr>
            <a:r>
              <a:rPr lang="en-US" dirty="0" smtClean="0">
                <a:solidFill>
                  <a:srgbClr val="FFFF00"/>
                </a:solidFill>
              </a:rPr>
              <a:t>Foreign Manufacturers</a:t>
            </a:r>
          </a:p>
          <a:p>
            <a:pPr marL="285750" indent="-285750">
              <a:buFontTx/>
              <a:buChar char="-"/>
            </a:pPr>
            <a:r>
              <a:rPr lang="en-US" dirty="0" smtClean="0">
                <a:solidFill>
                  <a:srgbClr val="FFFF00"/>
                </a:solidFill>
              </a:rPr>
              <a:t>Foreign Exporters</a:t>
            </a:r>
          </a:p>
          <a:p>
            <a:pPr marL="285750" indent="-285750">
              <a:buFontTx/>
              <a:buChar char="-"/>
            </a:pPr>
            <a:r>
              <a:rPr lang="en-US" dirty="0" smtClean="0">
                <a:solidFill>
                  <a:srgbClr val="FFFF00"/>
                </a:solidFill>
              </a:rPr>
              <a:t>U.S. Importers</a:t>
            </a:r>
          </a:p>
          <a:p>
            <a:pPr marL="285750" indent="-285750">
              <a:buFontTx/>
              <a:buChar char="-"/>
            </a:pPr>
            <a:r>
              <a:rPr lang="en-US" dirty="0" smtClean="0">
                <a:solidFill>
                  <a:srgbClr val="FFFF00"/>
                </a:solidFill>
              </a:rPr>
              <a:t>Any intermediaries</a:t>
            </a:r>
            <a:r>
              <a:rPr lang="en-US" baseline="0" dirty="0" smtClean="0">
                <a:solidFill>
                  <a:srgbClr val="FFFF00"/>
                </a:solidFill>
              </a:rPr>
              <a:t> in chain of title from manufacture to sale within United States</a:t>
            </a:r>
            <a:endParaRPr lang="en-US" dirty="0" smtClean="0">
              <a:solidFill>
                <a:srgbClr val="FFFF00"/>
              </a:solidFill>
            </a:endParaRPr>
          </a:p>
          <a:p>
            <a:r>
              <a:rPr lang="en-US" dirty="0" smtClean="0">
                <a:solidFill>
                  <a:srgbClr val="FFFF00"/>
                </a:solidFill>
              </a:rPr>
              <a:t>Enforced by Customs and Border Protection</a:t>
            </a:r>
          </a:p>
          <a:p>
            <a:endParaRPr lang="en-US" dirty="0" smtClean="0"/>
          </a:p>
          <a:p>
            <a:endParaRPr lang="en-US" dirty="0" smtClean="0"/>
          </a:p>
          <a:p>
            <a:r>
              <a:rPr lang="en-US" dirty="0" smtClean="0"/>
              <a:t>CDO </a:t>
            </a:r>
            <a:r>
              <a:rPr lang="en-US" dirty="0" smtClean="0"/>
              <a:t>prohibits, for example, </a:t>
            </a:r>
            <a:r>
              <a:rPr lang="en-US" sz="1200" dirty="0" smtClean="0"/>
              <a:t>advertising, sale, offer, sale</a:t>
            </a:r>
            <a:r>
              <a:rPr lang="en-US" sz="1200" baseline="0" dirty="0" smtClean="0"/>
              <a:t> from inventory, distribution, </a:t>
            </a:r>
            <a:r>
              <a:rPr lang="en-US" sz="1200" dirty="0" smtClean="0"/>
              <a:t>transfer, etc., of infringing goods </a:t>
            </a:r>
            <a:endParaRPr lang="en-US" dirty="0"/>
          </a:p>
        </p:txBody>
      </p:sp>
      <p:sp>
        <p:nvSpPr>
          <p:cNvPr id="4" name="Slide Number Placeholder 3"/>
          <p:cNvSpPr>
            <a:spLocks noGrp="1"/>
          </p:cNvSpPr>
          <p:nvPr>
            <p:ph type="sldNum" sz="quarter" idx="10"/>
          </p:nvPr>
        </p:nvSpPr>
        <p:spPr/>
        <p:txBody>
          <a:bodyPr/>
          <a:lstStyle/>
          <a:p>
            <a:fld id="{DDB75C16-75C8-49C5-8BEF-0EE3CC0FD789}" type="slidenum">
              <a:rPr lang="en-US" smtClean="0"/>
              <a:t>16</a:t>
            </a:fld>
            <a:endParaRPr lang="en-US" dirty="0"/>
          </a:p>
        </p:txBody>
      </p:sp>
    </p:spTree>
    <p:extLst>
      <p:ext uri="{BB962C8B-B14F-4D97-AF65-F5344CB8AC3E}">
        <p14:creationId xmlns:p14="http://schemas.microsoft.com/office/powerpoint/2010/main" val="2463955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preclusion:</a:t>
            </a:r>
          </a:p>
          <a:p>
            <a:r>
              <a:rPr lang="en-US" dirty="0" smtClean="0"/>
              <a:t>- Determinations on non-patent issues have preclusive effect in any subsequent ITC or district court litigation</a:t>
            </a:r>
          </a:p>
          <a:p>
            <a:r>
              <a:rPr lang="en-US" dirty="0" smtClean="0"/>
              <a:t>- Determinations on patent issues are not preclusive </a:t>
            </a:r>
          </a:p>
          <a:p>
            <a:endParaRPr lang="en-US" dirty="0"/>
          </a:p>
        </p:txBody>
      </p:sp>
      <p:sp>
        <p:nvSpPr>
          <p:cNvPr id="4" name="Slide Number Placeholder 3"/>
          <p:cNvSpPr>
            <a:spLocks noGrp="1"/>
          </p:cNvSpPr>
          <p:nvPr>
            <p:ph type="sldNum" sz="quarter" idx="10"/>
          </p:nvPr>
        </p:nvSpPr>
        <p:spPr/>
        <p:txBody>
          <a:bodyPr/>
          <a:lstStyle/>
          <a:p>
            <a:fld id="{DDB75C16-75C8-49C5-8BEF-0EE3CC0FD789}" type="slidenum">
              <a:rPr lang="en-US" smtClean="0"/>
              <a:t>18</a:t>
            </a:fld>
            <a:endParaRPr lang="en-US" dirty="0"/>
          </a:p>
        </p:txBody>
      </p:sp>
    </p:spTree>
    <p:extLst>
      <p:ext uri="{BB962C8B-B14F-4D97-AF65-F5344CB8AC3E}">
        <p14:creationId xmlns:p14="http://schemas.microsoft.com/office/powerpoint/2010/main" val="2800301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2"/>
              </a:buClr>
            </a:pPr>
            <a:r>
              <a:rPr lang="en-US" sz="1400" b="1" dirty="0" smtClean="0">
                <a:solidFill>
                  <a:srgbClr val="1E538E"/>
                </a:solidFill>
                <a:latin typeface="Georgia" panose="02040502050405020303" pitchFamily="18" charset="0"/>
                <a:ea typeface="SimSun" pitchFamily="2" charset="-122"/>
              </a:rPr>
              <a:t>Advantages of Section 337 for Complainants</a:t>
            </a:r>
            <a:endParaRPr lang="en-US" sz="1400" dirty="0" smtClean="0"/>
          </a:p>
          <a:p>
            <a:pPr>
              <a:buClr>
                <a:schemeClr val="tx2"/>
              </a:buClr>
              <a:buFont typeface="Wingdings" panose="05000000000000000000" pitchFamily="2" charset="2"/>
              <a:buChar char="q"/>
            </a:pPr>
            <a:r>
              <a:rPr lang="en-US" sz="1400" dirty="0" smtClean="0"/>
              <a:t>Broad Discovery</a:t>
            </a:r>
          </a:p>
          <a:p>
            <a:pPr lvl="1">
              <a:buClr>
                <a:schemeClr val="tx2"/>
              </a:buClr>
              <a:buFont typeface="Courier New" panose="02070309020205020404" pitchFamily="49" charset="0"/>
              <a:buChar char="o"/>
            </a:pPr>
            <a:r>
              <a:rPr lang="en-US" sz="1400" dirty="0" smtClean="0"/>
              <a:t>Foreign party discovery – No Hague Convention concerns</a:t>
            </a:r>
          </a:p>
          <a:p>
            <a:pPr lvl="1">
              <a:buClr>
                <a:schemeClr val="tx2"/>
              </a:buClr>
              <a:buFont typeface="Courier New" panose="02070309020205020404" pitchFamily="49" charset="0"/>
              <a:buChar char="o"/>
            </a:pPr>
            <a:r>
              <a:rPr lang="en-US" sz="1400" dirty="0" smtClean="0"/>
              <a:t>Nationwide subpoena power</a:t>
            </a:r>
          </a:p>
          <a:p>
            <a:pPr>
              <a:buClr>
                <a:schemeClr val="tx2"/>
              </a:buClr>
              <a:buFont typeface="Wingdings" panose="05000000000000000000" pitchFamily="2" charset="2"/>
              <a:buChar char="q"/>
            </a:pPr>
            <a:r>
              <a:rPr lang="en-US" sz="1400" dirty="0" smtClean="0"/>
              <a:t>Automatic Protective Order</a:t>
            </a:r>
          </a:p>
          <a:p>
            <a:pPr>
              <a:buClr>
                <a:schemeClr val="tx2"/>
              </a:buClr>
              <a:buFont typeface="Wingdings" panose="05000000000000000000" pitchFamily="2" charset="2"/>
              <a:buChar char="q"/>
            </a:pPr>
            <a:r>
              <a:rPr lang="en-US" sz="1400" dirty="0" smtClean="0"/>
              <a:t>Effective Remedies</a:t>
            </a:r>
          </a:p>
          <a:p>
            <a:pPr>
              <a:buClr>
                <a:schemeClr val="tx2"/>
              </a:buClr>
              <a:buFont typeface="Wingdings" panose="05000000000000000000" pitchFamily="2" charset="2"/>
              <a:buChar char="q"/>
            </a:pPr>
            <a:r>
              <a:rPr lang="en-US" sz="1400" dirty="0" smtClean="0"/>
              <a:t>No </a:t>
            </a:r>
            <a:r>
              <a:rPr lang="en-US" sz="1400" i="1" dirty="0" smtClean="0"/>
              <a:t>eBay</a:t>
            </a:r>
            <a:r>
              <a:rPr lang="en-US" sz="1400" dirty="0" smtClean="0"/>
              <a:t> considerations</a:t>
            </a:r>
          </a:p>
          <a:p>
            <a:pPr lvl="1">
              <a:buClr>
                <a:schemeClr val="tx2"/>
              </a:buClr>
              <a:buFont typeface="Courier New" panose="02070309020205020404" pitchFamily="49" charset="0"/>
              <a:buChar char="o"/>
            </a:pPr>
            <a:r>
              <a:rPr lang="en-US" sz="1400" i="1" dirty="0" smtClean="0"/>
              <a:t>Spansion v. ITC</a:t>
            </a:r>
            <a:r>
              <a:rPr lang="en-US" sz="1400" dirty="0" smtClean="0"/>
              <a:t>, 629 F.3d 1331 (Fed. Cir. 2010)</a:t>
            </a:r>
          </a:p>
          <a:p>
            <a:endParaRPr lang="en-US" sz="1400" dirty="0" smtClean="0"/>
          </a:p>
          <a:p>
            <a:r>
              <a:rPr lang="en-US" dirty="0" smtClean="0"/>
              <a:t>In cases where</a:t>
            </a:r>
            <a:r>
              <a:rPr lang="en-US" baseline="0" dirty="0" smtClean="0"/>
              <a:t> violation is rampant, or a limited exclusion order directed to the named respondents would not be effective, a complainant may be able to prove that the unfair competition warrants broad relief against all known and unknown violators.</a:t>
            </a:r>
            <a:endParaRPr lang="en-US" dirty="0"/>
          </a:p>
        </p:txBody>
      </p:sp>
      <p:sp>
        <p:nvSpPr>
          <p:cNvPr id="4" name="Slide Number Placeholder 3"/>
          <p:cNvSpPr>
            <a:spLocks noGrp="1"/>
          </p:cNvSpPr>
          <p:nvPr>
            <p:ph type="sldNum" sz="quarter" idx="10"/>
          </p:nvPr>
        </p:nvSpPr>
        <p:spPr/>
        <p:txBody>
          <a:bodyPr/>
          <a:lstStyle/>
          <a:p>
            <a:fld id="{DDB75C16-75C8-49C5-8BEF-0EE3CC0FD789}" type="slidenum">
              <a:rPr lang="en-US" smtClean="0"/>
              <a:t>20</a:t>
            </a:fld>
            <a:endParaRPr lang="en-US" dirty="0"/>
          </a:p>
        </p:txBody>
      </p:sp>
    </p:spTree>
    <p:extLst>
      <p:ext uri="{BB962C8B-B14F-4D97-AF65-F5344CB8AC3E}">
        <p14:creationId xmlns:p14="http://schemas.microsoft.com/office/powerpoint/2010/main" val="2537603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2"/>
              </a:buClr>
            </a:pPr>
            <a:r>
              <a:rPr lang="en-US" sz="1400" b="1" dirty="0" smtClean="0">
                <a:solidFill>
                  <a:srgbClr val="1E538E"/>
                </a:solidFill>
                <a:latin typeface="Georgia" panose="02040502050405020303" pitchFamily="18" charset="0"/>
                <a:ea typeface="SimSun" pitchFamily="2" charset="-122"/>
              </a:rPr>
              <a:t>Advantages of Section 337 for Complainants</a:t>
            </a:r>
            <a:endParaRPr lang="en-US" sz="1400" dirty="0" smtClean="0"/>
          </a:p>
          <a:p>
            <a:pPr>
              <a:buClr>
                <a:schemeClr val="tx2"/>
              </a:buClr>
              <a:buFont typeface="Wingdings" panose="05000000000000000000" pitchFamily="2" charset="2"/>
              <a:buChar char="q"/>
            </a:pPr>
            <a:r>
              <a:rPr lang="en-US" sz="1400" dirty="0" smtClean="0"/>
              <a:t>Broad Discovery</a:t>
            </a:r>
          </a:p>
          <a:p>
            <a:pPr lvl="1">
              <a:buClr>
                <a:schemeClr val="tx2"/>
              </a:buClr>
              <a:buFont typeface="Courier New" panose="02070309020205020404" pitchFamily="49" charset="0"/>
              <a:buChar char="o"/>
            </a:pPr>
            <a:r>
              <a:rPr lang="en-US" sz="1400" dirty="0" smtClean="0"/>
              <a:t>Foreign party discovery – No Hague Convention concerns</a:t>
            </a:r>
          </a:p>
          <a:p>
            <a:pPr lvl="1">
              <a:buClr>
                <a:schemeClr val="tx2"/>
              </a:buClr>
              <a:buFont typeface="Courier New" panose="02070309020205020404" pitchFamily="49" charset="0"/>
              <a:buChar char="o"/>
            </a:pPr>
            <a:r>
              <a:rPr lang="en-US" sz="1400" dirty="0" smtClean="0"/>
              <a:t>Nationwide subpoena power</a:t>
            </a:r>
          </a:p>
          <a:p>
            <a:pPr>
              <a:buClr>
                <a:schemeClr val="tx2"/>
              </a:buClr>
              <a:buFont typeface="Wingdings" panose="05000000000000000000" pitchFamily="2" charset="2"/>
              <a:buChar char="q"/>
            </a:pPr>
            <a:r>
              <a:rPr lang="en-US" sz="1400" dirty="0" smtClean="0"/>
              <a:t>Automatic Protective Order</a:t>
            </a:r>
          </a:p>
          <a:p>
            <a:pPr>
              <a:buClr>
                <a:schemeClr val="tx2"/>
              </a:buClr>
              <a:buFont typeface="Wingdings" panose="05000000000000000000" pitchFamily="2" charset="2"/>
              <a:buChar char="q"/>
            </a:pPr>
            <a:r>
              <a:rPr lang="en-US" sz="1400" dirty="0" smtClean="0"/>
              <a:t>Effective Remedies</a:t>
            </a:r>
          </a:p>
          <a:p>
            <a:pPr>
              <a:buClr>
                <a:schemeClr val="tx2"/>
              </a:buClr>
              <a:buFont typeface="Wingdings" panose="05000000000000000000" pitchFamily="2" charset="2"/>
              <a:buChar char="q"/>
            </a:pPr>
            <a:r>
              <a:rPr lang="en-US" sz="1400" dirty="0" smtClean="0"/>
              <a:t>No </a:t>
            </a:r>
            <a:r>
              <a:rPr lang="en-US" sz="1400" i="1" dirty="0" smtClean="0"/>
              <a:t>eBay</a:t>
            </a:r>
            <a:r>
              <a:rPr lang="en-US" sz="1400" dirty="0" smtClean="0"/>
              <a:t> considerations</a:t>
            </a:r>
          </a:p>
          <a:p>
            <a:pPr lvl="1">
              <a:buClr>
                <a:schemeClr val="tx2"/>
              </a:buClr>
              <a:buFont typeface="Courier New" panose="02070309020205020404" pitchFamily="49" charset="0"/>
              <a:buChar char="o"/>
            </a:pPr>
            <a:r>
              <a:rPr lang="en-US" sz="1400" i="1" dirty="0" smtClean="0"/>
              <a:t>Spansion v. ITC</a:t>
            </a:r>
            <a:r>
              <a:rPr lang="en-US" sz="1400" dirty="0" smtClean="0"/>
              <a:t>, 629 F.3d 1331 (Fed. Cir. 2010)</a:t>
            </a:r>
          </a:p>
          <a:p>
            <a:endParaRPr lang="en-US" sz="1400" dirty="0" smtClean="0"/>
          </a:p>
          <a:p>
            <a:r>
              <a:rPr lang="en-US" dirty="0" smtClean="0"/>
              <a:t>In cases where</a:t>
            </a:r>
            <a:r>
              <a:rPr lang="en-US" baseline="0" dirty="0" smtClean="0"/>
              <a:t> violation is rampant, or a limited exclusion order directed to the named respondents would not be effective, a complainant may be able to prove that the unfair competition warrants broad relief against all known and unknown violators.</a:t>
            </a:r>
            <a:endParaRPr lang="en-US" dirty="0"/>
          </a:p>
        </p:txBody>
      </p:sp>
      <p:sp>
        <p:nvSpPr>
          <p:cNvPr id="4" name="Slide Number Placeholder 3"/>
          <p:cNvSpPr>
            <a:spLocks noGrp="1"/>
          </p:cNvSpPr>
          <p:nvPr>
            <p:ph type="sldNum" sz="quarter" idx="10"/>
          </p:nvPr>
        </p:nvSpPr>
        <p:spPr/>
        <p:txBody>
          <a:bodyPr/>
          <a:lstStyle/>
          <a:p>
            <a:fld id="{DDB75C16-75C8-49C5-8BEF-0EE3CC0FD789}" type="slidenum">
              <a:rPr lang="en-US" smtClean="0"/>
              <a:t>21</a:t>
            </a:fld>
            <a:endParaRPr lang="en-US" dirty="0"/>
          </a:p>
        </p:txBody>
      </p:sp>
    </p:spTree>
    <p:extLst>
      <p:ext uri="{BB962C8B-B14F-4D97-AF65-F5344CB8AC3E}">
        <p14:creationId xmlns:p14="http://schemas.microsoft.com/office/powerpoint/2010/main" val="2537603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4" name="Hexagon 63"/>
            <p:cNvSpPr/>
            <p:nvPr userDrawn="1"/>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grpSp>
      <p:sp>
        <p:nvSpPr>
          <p:cNvPr id="46" name="Rectangle 45"/>
          <p:cNvSpPr/>
          <p:nvPr/>
        </p:nvSpPr>
        <p:spPr>
          <a:xfrm>
            <a:off x="4223227" y="52760"/>
            <a:ext cx="4126589" cy="627184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7" name="Rectangle 46"/>
          <p:cNvSpPr/>
          <p:nvPr/>
        </p:nvSpPr>
        <p:spPr>
          <a:xfrm>
            <a:off x="4419600" y="-21511"/>
            <a:ext cx="3734696"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ctrTitle"/>
          </p:nvPr>
        </p:nvSpPr>
        <p:spPr>
          <a:xfrm>
            <a:off x="4733365" y="2708476"/>
            <a:ext cx="3313355" cy="1702160"/>
          </a:xfrm>
        </p:spPr>
        <p:txBody>
          <a:bodyPr>
            <a:normAutofit/>
          </a:bodyPr>
          <a:lstStyle>
            <a:lvl1pPr>
              <a:defRPr sz="3600">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atin typeface="Tahoma" panose="020B0604030504040204" pitchFamily="34" charset="0"/>
                <a:ea typeface="Tahoma" panose="020B0604030504040204" pitchFamily="34" charset="0"/>
                <a:cs typeface="Tahoma" panose="020B0604030504040204" pitchFamily="34" charset="0"/>
              </a:defRPr>
            </a:lvl1pPr>
          </a:lstStyle>
          <a:p>
            <a:fld id="{9EF139C4-3472-4112-8FFB-10E6DF9421E5}" type="datetimeFigureOut">
              <a:rPr lang="en-US" smtClean="0"/>
              <a:pPr/>
              <a:t>1/15/2015</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89" name="Rectangle 88"/>
          <p:cNvSpPr/>
          <p:nvPr/>
        </p:nvSpPr>
        <p:spPr>
          <a:xfrm>
            <a:off x="4223228" y="6088283"/>
            <a:ext cx="4126588" cy="122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fld id="{9EF139C4-3472-4112-8FFB-10E6DF9421E5}" type="datetimeFigureOut">
              <a:rPr lang="en-US" smtClean="0"/>
              <a:t>1/15/2015</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F7B8A778-2DD6-464E-965B-F8C782DA3626}" type="slidenum">
              <a:rPr lang="en-US" smtClean="0"/>
              <a:t>‹#›</a:t>
            </a:fld>
            <a:endParaRPr lang="en-US" dirty="0"/>
          </a:p>
        </p:txBody>
      </p:sp>
      <p:sp>
        <p:nvSpPr>
          <p:cNvPr id="53" name="Text Box 4"/>
          <p:cNvSpPr txBox="1">
            <a:spLocks noChangeArrowheads="1"/>
          </p:cNvSpPr>
          <p:nvPr userDrawn="1"/>
        </p:nvSpPr>
        <p:spPr bwMode="auto">
          <a:xfrm>
            <a:off x="405940" y="6535579"/>
            <a:ext cx="3267076" cy="246221"/>
          </a:xfrm>
          <a:prstGeom prst="rect">
            <a:avLst/>
          </a:prstGeom>
          <a:noFill/>
          <a:ln w="9525">
            <a:noFill/>
            <a:miter lim="800000"/>
            <a:headEnd/>
            <a:tailEnd/>
          </a:ln>
          <a:effectLst/>
        </p:spPr>
        <p:txBody>
          <a:bodyPr wrap="square">
            <a:spAutoFit/>
          </a:bodyPr>
          <a:lstStyle/>
          <a:p>
            <a:pPr>
              <a:spcBef>
                <a:spcPct val="50000"/>
              </a:spcBef>
              <a:defRPr/>
            </a:pPr>
            <a:r>
              <a:rPr lang="en-US" sz="1000" b="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1000" b="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2015 </a:t>
            </a:r>
            <a:r>
              <a:rPr lang="en-US" sz="1000" b="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Adduci, Mastriani &amp; Schaumberg, L.L.P.</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fld id="{9EF139C4-3472-4112-8FFB-10E6DF9421E5}" type="datetimeFigureOut">
              <a:rPr lang="en-US" smtClean="0"/>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B8A778-2DD6-464E-965B-F8C782DA3626}"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fld id="{9EF139C4-3472-4112-8FFB-10E6DF9421E5}" type="datetimeFigureOut">
              <a:rPr lang="en-US" smtClean="0"/>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B8A778-2DD6-464E-965B-F8C782DA3626}"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975156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1437"/>
            <a:ext cx="9144000" cy="15255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sz="1800" dirty="0"/>
          </a:p>
        </p:txBody>
      </p:sp>
      <p:grpSp>
        <p:nvGrpSpPr>
          <p:cNvPr id="20" name="Shape 20"/>
          <p:cNvGrpSpPr/>
          <p:nvPr/>
        </p:nvGrpSpPr>
        <p:grpSpPr>
          <a:xfrm>
            <a:off x="0" y="-1437"/>
            <a:ext cx="649180" cy="6859503"/>
            <a:chOff x="0" y="-1438"/>
            <a:chExt cx="649180" cy="6859503"/>
          </a:xfrm>
        </p:grpSpPr>
        <p:sp>
          <p:nvSpPr>
            <p:cNvPr id="21" name="Shape 21"/>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lIns="91425" tIns="45700" rIns="91425" bIns="45700" anchor="ctr" anchorCtr="0">
              <a:noAutofit/>
            </a:bodyPr>
            <a:lstStyle/>
            <a:p>
              <a:pPr>
                <a:spcBef>
                  <a:spcPts val="0"/>
                </a:spcBef>
                <a:buNone/>
              </a:pPr>
              <a:endParaRPr sz="1800" dirty="0"/>
            </a:p>
          </p:txBody>
        </p:sp>
        <p:sp>
          <p:nvSpPr>
            <p:cNvPr id="22" name="Shape 22"/>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sz="1800" dirty="0"/>
            </a:p>
          </p:txBody>
        </p:sp>
      </p:grpSp>
      <p:grpSp>
        <p:nvGrpSpPr>
          <p:cNvPr id="23" name="Shape 23"/>
          <p:cNvGrpSpPr/>
          <p:nvPr/>
        </p:nvGrpSpPr>
        <p:grpSpPr>
          <a:xfrm flipH="1">
            <a:off x="8494493" y="0"/>
            <a:ext cx="649180" cy="6859503"/>
            <a:chOff x="0" y="-1438"/>
            <a:chExt cx="649180" cy="6859503"/>
          </a:xfrm>
        </p:grpSpPr>
        <p:sp>
          <p:nvSpPr>
            <p:cNvPr id="24" name="Shape 24"/>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lIns="91425" tIns="45700" rIns="91425" bIns="45700" anchor="ctr" anchorCtr="0">
              <a:noAutofit/>
            </a:bodyPr>
            <a:lstStyle/>
            <a:p>
              <a:pPr>
                <a:spcBef>
                  <a:spcPts val="0"/>
                </a:spcBef>
                <a:buNone/>
              </a:pPr>
              <a:endParaRPr sz="1800" dirty="0"/>
            </a:p>
          </p:txBody>
        </p:sp>
        <p:sp>
          <p:nvSpPr>
            <p:cNvPr id="25" name="Shape 25"/>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sz="1800" dirty="0"/>
            </a:p>
          </p:txBody>
        </p:sp>
      </p:grpSp>
      <p:sp>
        <p:nvSpPr>
          <p:cNvPr id="26" name="Shape 26"/>
          <p:cNvSpPr/>
          <p:nvPr/>
        </p:nvSpPr>
        <p:spPr>
          <a:xfrm>
            <a:off x="0" y="6324601"/>
            <a:ext cx="9144000" cy="534799"/>
          </a:xfrm>
          <a:prstGeom prst="rect">
            <a:avLst/>
          </a:prstGeom>
          <a:solidFill>
            <a:schemeClr val="dk1">
              <a:alpha val="14901"/>
            </a:schemeClr>
          </a:solidFill>
          <a:ln>
            <a:noFill/>
          </a:ln>
        </p:spPr>
        <p:txBody>
          <a:bodyPr lIns="91425" tIns="45700" rIns="91425" bIns="45700" anchor="ctr" anchorCtr="0">
            <a:noAutofit/>
          </a:bodyPr>
          <a:lstStyle/>
          <a:p>
            <a:pPr>
              <a:spcBef>
                <a:spcPts val="0"/>
              </a:spcBef>
              <a:buNone/>
            </a:pPr>
            <a:endParaRPr sz="1800" dirty="0"/>
          </a:p>
        </p:txBody>
      </p:sp>
      <p:sp>
        <p:nvSpPr>
          <p:cNvPr id="27" name="Shape 27"/>
          <p:cNvSpPr txBox="1">
            <a:spLocks noGrp="1"/>
          </p:cNvSpPr>
          <p:nvPr>
            <p:ph type="title"/>
          </p:nvPr>
        </p:nvSpPr>
        <p:spPr>
          <a:xfrm>
            <a:off x="457200" y="5416435"/>
            <a:ext cx="8229600" cy="801999"/>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8" name="Shape 28"/>
          <p:cNvSpPr txBox="1">
            <a:spLocks noGrp="1"/>
          </p:cNvSpPr>
          <p:nvPr>
            <p:ph type="body" idx="1"/>
          </p:nvPr>
        </p:nvSpPr>
        <p:spPr>
          <a:xfrm>
            <a:off x="457200" y="3443001"/>
            <a:ext cx="8229600" cy="3124799"/>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1796344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8153400" cy="762000"/>
          </a:xfrm>
        </p:spPr>
        <p:txBody>
          <a:bodyPr>
            <a:normAutofit/>
          </a:bodyPr>
          <a:lstStyle>
            <a:lvl1pPr algn="l">
              <a:defRPr kumimoji="0" lang="en-US" sz="3200" b="1" i="0" u="none" strike="noStrike" kern="1200" cap="none" normalizeH="0" baseline="0" dirty="0">
                <a:ln>
                  <a:noFill/>
                </a:ln>
                <a:solidFill>
                  <a:srgbClr val="1E538E"/>
                </a:solidFill>
                <a:effectLst/>
                <a:latin typeface="Georgia" panose="02040502050405020303" pitchFamily="18" charset="0"/>
                <a:ea typeface="SimSun" pitchFamily="2" charset="-122"/>
                <a:cs typeface="+mn-cs"/>
              </a:defRPr>
            </a:lvl1pPr>
          </a:lstStyle>
          <a:p>
            <a:endParaRPr lang="en-US" dirty="0"/>
          </a:p>
        </p:txBody>
      </p:sp>
      <p:sp>
        <p:nvSpPr>
          <p:cNvPr id="6" name="TextBox 5"/>
          <p:cNvSpPr txBox="1"/>
          <p:nvPr userDrawn="1"/>
        </p:nvSpPr>
        <p:spPr>
          <a:xfrm>
            <a:off x="0" y="1"/>
            <a:ext cx="857250" cy="6863417"/>
          </a:xfrm>
          <a:prstGeom prst="rect">
            <a:avLst/>
          </a:prstGeom>
          <a:solidFill>
            <a:srgbClr val="CC3300"/>
          </a:solidFill>
          <a:effectLst>
            <a:innerShdw blurRad="63500" dist="50800">
              <a:prstClr val="black">
                <a:alpha val="50000"/>
              </a:prstClr>
            </a:innerShdw>
          </a:effectLst>
        </p:spPr>
        <p:txBody>
          <a:bodyPr wrap="square" rtlCol="0">
            <a:spAutoFit/>
          </a:bodyPr>
          <a:lstStyle/>
          <a:p>
            <a:pPr algn="ctr"/>
            <a:endParaRPr kumimoji="0" lang="en-US" sz="1600" b="0" i="0" u="none" strike="noStrike" cap="none" normalizeH="0" baseline="0" dirty="0" smtClean="0">
              <a:ln>
                <a:noFill/>
              </a:ln>
              <a:solidFill>
                <a:schemeClr val="bg1"/>
              </a:solidFill>
              <a:effectLst/>
              <a:latin typeface="Tahoma" pitchFamily="34" charset="0"/>
            </a:endParaRPr>
          </a:p>
          <a:p>
            <a:pPr algn="ctr"/>
            <a:endParaRPr kumimoji="0" lang="en-US" sz="1600" b="0" i="0" u="none" strike="noStrike" cap="none" normalizeH="0" baseline="0" dirty="0" smtClean="0">
              <a:ln>
                <a:noFill/>
              </a:ln>
              <a:solidFill>
                <a:schemeClr val="bg1"/>
              </a:solidFill>
              <a:effectLst/>
              <a:latin typeface="Tahoma" pitchFamily="34" charset="0"/>
            </a:endParaRPr>
          </a:p>
          <a:p>
            <a:pPr algn="ctr"/>
            <a:endParaRPr kumimoji="0" lang="en-US" sz="1600" b="1" i="0" u="none" strike="noStrike" cap="none" normalizeH="0" baseline="0" dirty="0" smtClean="0">
              <a:ln>
                <a:noFill/>
              </a:ln>
              <a:solidFill>
                <a:schemeClr val="bg1"/>
              </a:solidFill>
              <a:effectLst/>
              <a:latin typeface="Tahoma" pitchFamily="34" charset="0"/>
            </a:endParaRPr>
          </a:p>
          <a:p>
            <a:pPr algn="ctr"/>
            <a:endParaRPr kumimoji="0" lang="en-US" sz="2800" b="0" i="0" u="none" strike="noStrike" cap="none" normalizeH="0" baseline="0" dirty="0" smtClean="0">
              <a:ln>
                <a:noFill/>
              </a:ln>
              <a:solidFill>
                <a:schemeClr val="bg1"/>
              </a:solidFill>
              <a:effectLst/>
              <a:latin typeface="Tahoma" pitchFamily="34" charset="0"/>
            </a:endParaRPr>
          </a:p>
          <a:p>
            <a:pPr algn="ctr"/>
            <a:endParaRPr kumimoji="0" lang="en-US" sz="1600" b="0" i="0" u="none" strike="noStrike" cap="none" normalizeH="0" baseline="0" dirty="0" smtClean="0">
              <a:ln>
                <a:noFill/>
              </a:ln>
              <a:solidFill>
                <a:schemeClr val="bg1"/>
              </a:solidFill>
              <a:effectLst/>
              <a:latin typeface="Tahoma" pitchFamily="34" charset="0"/>
            </a:endParaRPr>
          </a:p>
          <a:p>
            <a:pPr algn="ctr"/>
            <a:endParaRPr kumimoji="0" lang="en-US" sz="1600" b="0" i="0" u="none" strike="noStrike" cap="none" normalizeH="0" baseline="0" dirty="0" smtClean="0">
              <a:ln>
                <a:noFill/>
              </a:ln>
              <a:solidFill>
                <a:schemeClr val="bg1"/>
              </a:solidFill>
              <a:effectLst/>
              <a:latin typeface="Tahoma" pitchFamily="34" charset="0"/>
            </a:endParaRPr>
          </a:p>
          <a:p>
            <a:pPr algn="ctr"/>
            <a:endParaRPr kumimoji="0" lang="en-US" sz="1600" b="0" i="0" u="none" strike="noStrike" cap="none" normalizeH="0" baseline="0" dirty="0" smtClean="0">
              <a:ln>
                <a:noFill/>
              </a:ln>
              <a:solidFill>
                <a:schemeClr val="bg1"/>
              </a:solidFill>
              <a:effectLst/>
              <a:latin typeface="Tahoma" pitchFamily="34" charset="0"/>
            </a:endParaRPr>
          </a:p>
          <a:p>
            <a:pPr algn="ctr"/>
            <a:endParaRPr kumimoji="0" lang="en-US" sz="1600" b="0" i="0" u="none" strike="noStrike" cap="none" normalizeH="0" baseline="0" dirty="0" smtClean="0">
              <a:ln>
                <a:noFill/>
              </a:ln>
              <a:solidFill>
                <a:schemeClr val="bg1"/>
              </a:solidFill>
              <a:effectLst/>
              <a:latin typeface="Tahoma" pitchFamily="34" charset="0"/>
            </a:endParaRPr>
          </a:p>
          <a:p>
            <a:pPr algn="ctr"/>
            <a:endParaRPr kumimoji="0" lang="en-US" sz="1600" b="0" i="0" u="none" strike="noStrike" cap="none" normalizeH="0" baseline="0" dirty="0" smtClean="0">
              <a:ln>
                <a:noFill/>
              </a:ln>
              <a:solidFill>
                <a:schemeClr val="bg1"/>
              </a:solidFill>
              <a:effectLst/>
              <a:latin typeface="Tahoma" pitchFamily="34" charset="0"/>
            </a:endParaRPr>
          </a:p>
          <a:p>
            <a:pPr algn="ctr"/>
            <a:endParaRPr kumimoji="0" lang="en-US" sz="1600" b="0" i="0" u="none" strike="noStrike" cap="none" normalizeH="0" baseline="0" dirty="0" smtClean="0">
              <a:ln>
                <a:noFill/>
              </a:ln>
              <a:solidFill>
                <a:schemeClr val="bg1"/>
              </a:solidFill>
              <a:effectLst/>
              <a:latin typeface="Tahoma" pitchFamily="34" charset="0"/>
            </a:endParaRPr>
          </a:p>
          <a:p>
            <a:pPr algn="ctr"/>
            <a:endParaRPr kumimoji="0" lang="en-US" sz="1600" b="0" i="0" u="none" strike="noStrike" cap="none" normalizeH="0" baseline="0" dirty="0" smtClean="0">
              <a:ln>
                <a:noFill/>
              </a:ln>
              <a:solidFill>
                <a:schemeClr val="bg1"/>
              </a:solidFill>
              <a:effectLst/>
              <a:latin typeface="Tahoma" pitchFamily="34" charset="0"/>
            </a:endParaRPr>
          </a:p>
          <a:p>
            <a:pPr algn="ctr"/>
            <a:endParaRPr kumimoji="0" lang="en-US" sz="1600" b="0" i="0" u="none" strike="noStrike" cap="none" normalizeH="0" baseline="0" dirty="0" smtClean="0">
              <a:ln>
                <a:noFill/>
              </a:ln>
              <a:solidFill>
                <a:schemeClr val="bg1"/>
              </a:solidFill>
              <a:effectLst/>
              <a:latin typeface="Tahoma" pitchFamily="34" charset="0"/>
            </a:endParaRPr>
          </a:p>
          <a:p>
            <a:pPr algn="ctr"/>
            <a:endParaRPr kumimoji="0" lang="en-US" sz="1600" b="0" i="0" u="none" strike="noStrike" cap="none" normalizeH="0" baseline="0" dirty="0" smtClean="0">
              <a:ln>
                <a:noFill/>
              </a:ln>
              <a:solidFill>
                <a:schemeClr val="bg1"/>
              </a:solidFill>
              <a:effectLst/>
              <a:latin typeface="Tahoma" pitchFamily="34" charset="0"/>
            </a:endParaRPr>
          </a:p>
          <a:p>
            <a:pPr algn="ctr"/>
            <a:endParaRPr kumimoji="0" lang="en-US" sz="1600" b="0" i="0" u="none" strike="noStrike" cap="none" normalizeH="0" baseline="0" dirty="0" smtClean="0">
              <a:ln>
                <a:noFill/>
              </a:ln>
              <a:solidFill>
                <a:schemeClr val="bg1"/>
              </a:solidFill>
              <a:effectLst/>
              <a:latin typeface="Tahoma" pitchFamily="34" charset="0"/>
            </a:endParaRPr>
          </a:p>
          <a:p>
            <a:pPr algn="ctr"/>
            <a:endParaRPr kumimoji="0" lang="en-US" sz="1600" b="0" i="0" u="none" strike="noStrike" cap="none" normalizeH="0" baseline="0" dirty="0" smtClean="0">
              <a:ln>
                <a:noFill/>
              </a:ln>
              <a:solidFill>
                <a:schemeClr val="bg1"/>
              </a:solidFill>
              <a:effectLst/>
              <a:latin typeface="Tahoma" pitchFamily="34" charset="0"/>
            </a:endParaRPr>
          </a:p>
          <a:p>
            <a:pPr algn="ctr"/>
            <a:endParaRPr kumimoji="0" lang="en-US" sz="1600" b="0" i="0" u="none" strike="noStrike" cap="none" normalizeH="0" baseline="0" dirty="0" smtClean="0">
              <a:ln>
                <a:noFill/>
              </a:ln>
              <a:solidFill>
                <a:schemeClr val="bg1"/>
              </a:solidFill>
              <a:effectLst/>
              <a:latin typeface="Tahoma" pitchFamily="34" charset="0"/>
            </a:endParaRPr>
          </a:p>
          <a:p>
            <a:pPr algn="ctr"/>
            <a:endParaRPr kumimoji="0" lang="en-US" sz="1600" b="0" i="0" u="none" strike="noStrike" cap="none" normalizeH="0" baseline="0" dirty="0" smtClean="0">
              <a:ln>
                <a:noFill/>
              </a:ln>
              <a:solidFill>
                <a:schemeClr val="bg1"/>
              </a:solidFill>
              <a:effectLst/>
              <a:latin typeface="Tahoma" pitchFamily="34" charset="0"/>
            </a:endParaRPr>
          </a:p>
          <a:p>
            <a:pPr algn="ctr"/>
            <a:endParaRPr kumimoji="0" lang="en-US" sz="1600" b="0" i="0" u="none" strike="noStrike" cap="none" normalizeH="0" baseline="0" dirty="0" smtClean="0">
              <a:ln>
                <a:noFill/>
              </a:ln>
              <a:solidFill>
                <a:schemeClr val="bg1"/>
              </a:solidFill>
              <a:effectLst/>
              <a:latin typeface="Tahoma" pitchFamily="34" charset="0"/>
            </a:endParaRPr>
          </a:p>
          <a:p>
            <a:pPr algn="ctr"/>
            <a:endParaRPr kumimoji="0" lang="en-US" sz="1600" b="0" i="0" u="none" strike="noStrike" cap="none" normalizeH="0" baseline="0" dirty="0" smtClean="0">
              <a:ln>
                <a:noFill/>
              </a:ln>
              <a:solidFill>
                <a:schemeClr val="bg1"/>
              </a:solidFill>
              <a:effectLst/>
              <a:latin typeface="Tahoma" pitchFamily="34" charset="0"/>
            </a:endParaRPr>
          </a:p>
          <a:p>
            <a:pPr algn="ctr"/>
            <a:endParaRPr kumimoji="0" lang="en-US" sz="1600" b="0" i="0" u="none" strike="noStrike" cap="none" normalizeH="0" baseline="0" dirty="0" smtClean="0">
              <a:ln>
                <a:noFill/>
              </a:ln>
              <a:solidFill>
                <a:schemeClr val="bg1"/>
              </a:solidFill>
              <a:effectLst/>
              <a:latin typeface="Tahoma" pitchFamily="34" charset="0"/>
            </a:endParaRPr>
          </a:p>
          <a:p>
            <a:pPr algn="ctr"/>
            <a:endParaRPr kumimoji="0" lang="en-US" sz="1600" b="0" i="0" u="none" strike="noStrike" cap="none" normalizeH="0" baseline="0" dirty="0" smtClean="0">
              <a:ln>
                <a:noFill/>
              </a:ln>
              <a:solidFill>
                <a:schemeClr val="bg1"/>
              </a:solidFill>
              <a:effectLst/>
              <a:latin typeface="Tahoma" pitchFamily="34" charset="0"/>
            </a:endParaRPr>
          </a:p>
          <a:p>
            <a:pPr algn="ctr"/>
            <a:endParaRPr kumimoji="0" lang="en-US" sz="1600" b="0" i="0" u="none" strike="noStrike" cap="none" normalizeH="0" baseline="0" dirty="0" smtClean="0">
              <a:ln>
                <a:noFill/>
              </a:ln>
              <a:solidFill>
                <a:schemeClr val="bg1"/>
              </a:solidFill>
              <a:effectLst/>
              <a:latin typeface="Tahoma" pitchFamily="34" charset="0"/>
            </a:endParaRPr>
          </a:p>
          <a:p>
            <a:pPr algn="ctr"/>
            <a:endParaRPr kumimoji="0" lang="en-US" sz="1600" b="0" i="0" u="none" strike="noStrike" cap="none" normalizeH="0" baseline="0" dirty="0" smtClean="0">
              <a:ln>
                <a:noFill/>
              </a:ln>
              <a:solidFill>
                <a:schemeClr val="bg1"/>
              </a:solidFill>
              <a:effectLst/>
              <a:latin typeface="Tahoma" pitchFamily="34" charset="0"/>
            </a:endParaRPr>
          </a:p>
          <a:p>
            <a:pPr algn="ctr"/>
            <a:endParaRPr kumimoji="0" lang="en-US" sz="1600" b="0" i="0" u="none" strike="noStrike" cap="none" normalizeH="0" baseline="0" dirty="0" smtClean="0">
              <a:ln>
                <a:noFill/>
              </a:ln>
              <a:solidFill>
                <a:schemeClr val="bg1"/>
              </a:solidFill>
              <a:effectLst/>
              <a:latin typeface="Tahoma" pitchFamily="34" charset="0"/>
            </a:endParaRPr>
          </a:p>
          <a:p>
            <a:pPr algn="ctr"/>
            <a:endParaRPr kumimoji="0" lang="en-US" sz="1600" b="0" i="0" u="none" strike="noStrike" cap="none" normalizeH="0" baseline="0" dirty="0" smtClean="0">
              <a:ln>
                <a:noFill/>
              </a:ln>
              <a:solidFill>
                <a:schemeClr val="bg1"/>
              </a:solidFill>
              <a:effectLst/>
              <a:latin typeface="Tahoma" pitchFamily="34" charset="0"/>
            </a:endParaRPr>
          </a:p>
          <a:p>
            <a:pPr algn="ctr"/>
            <a:endParaRPr lang="en-US" dirty="0">
              <a:solidFill>
                <a:schemeClr val="bg1"/>
              </a:solidFill>
            </a:endParaRPr>
          </a:p>
        </p:txBody>
      </p:sp>
      <p:sp>
        <p:nvSpPr>
          <p:cNvPr id="4" name="Slide Number Placeholder 3"/>
          <p:cNvSpPr>
            <a:spLocks noGrp="1"/>
          </p:cNvSpPr>
          <p:nvPr>
            <p:ph type="sldNum" sz="quarter" idx="10"/>
          </p:nvPr>
        </p:nvSpPr>
        <p:spPr>
          <a:xfrm>
            <a:off x="8382000" y="6248400"/>
            <a:ext cx="471715" cy="365125"/>
          </a:xfrm>
        </p:spPr>
        <p:txBody>
          <a:bodyPr/>
          <a:lstStyle>
            <a:lvl1pPr>
              <a:defRPr>
                <a:solidFill>
                  <a:schemeClr val="tx1"/>
                </a:solidFill>
              </a:defRPr>
            </a:lvl1pPr>
          </a:lstStyle>
          <a:p>
            <a:pPr algn="l"/>
            <a:fld id="{74437803-C102-4BDA-9889-43DBD551C6A1}" type="slidenum">
              <a:rPr lang="en-US" smtClean="0"/>
              <a:pPr algn="l"/>
              <a:t>‹#›</a:t>
            </a:fld>
            <a:endParaRPr lang="en-US" dirty="0"/>
          </a:p>
        </p:txBody>
      </p:sp>
    </p:spTree>
    <p:extLst>
      <p:ext uri="{BB962C8B-B14F-4D97-AF65-F5344CB8AC3E}">
        <p14:creationId xmlns:p14="http://schemas.microsoft.com/office/powerpoint/2010/main" val="1852438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4" name="Hexagon 63"/>
            <p:cNvSpPr/>
            <p:nvPr userDrawn="1"/>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grpSp>
      <p:sp>
        <p:nvSpPr>
          <p:cNvPr id="46" name="Rectangle 45"/>
          <p:cNvSpPr/>
          <p:nvPr userDrawn="1"/>
        </p:nvSpPr>
        <p:spPr>
          <a:xfrm>
            <a:off x="152400" y="3048000"/>
            <a:ext cx="8839200" cy="335280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ctrTitle"/>
          </p:nvPr>
        </p:nvSpPr>
        <p:spPr>
          <a:xfrm>
            <a:off x="4687179" y="3886200"/>
            <a:ext cx="3923421" cy="1702160"/>
          </a:xfrm>
        </p:spPr>
        <p:txBody>
          <a:bodyPr anchor="ctr">
            <a:normAutofit/>
          </a:bodyPr>
          <a:lstStyle>
            <a:lvl1pPr>
              <a:defRPr sz="3600">
                <a:solidFill>
                  <a:schemeClr val="accent2"/>
                </a:solidFill>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4140560"/>
            <a:ext cx="3919215" cy="1260629"/>
          </a:xfrm>
        </p:spPr>
        <p:txBody>
          <a:bodyPr anchor="ctr">
            <a:normAutofit/>
          </a:bodyPr>
          <a:lstStyle>
            <a:lvl1pPr marL="0" indent="0" algn="r">
              <a:buNone/>
              <a:defRPr sz="1800">
                <a:solidFill>
                  <a:srgbClr val="42424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9" name="Rectangle 88"/>
          <p:cNvSpPr/>
          <p:nvPr/>
        </p:nvSpPr>
        <p:spPr>
          <a:xfrm>
            <a:off x="0" y="6096000"/>
            <a:ext cx="9144000" cy="82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82" name="Rectangle 81"/>
          <p:cNvSpPr/>
          <p:nvPr userDrawn="1"/>
        </p:nvSpPr>
        <p:spPr>
          <a:xfrm>
            <a:off x="0" y="3276600"/>
            <a:ext cx="9144000" cy="82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83" name="Slide Number Placeholder 5"/>
          <p:cNvSpPr>
            <a:spLocks noGrp="1"/>
          </p:cNvSpPr>
          <p:nvPr>
            <p:ph type="sldNum" sz="quarter" idx="4"/>
          </p:nvPr>
        </p:nvSpPr>
        <p:spPr>
          <a:xfrm>
            <a:off x="7367831" y="6499533"/>
            <a:ext cx="1332156" cy="365125"/>
          </a:xfrm>
          <a:prstGeom prst="rect">
            <a:avLst/>
          </a:prstGeom>
        </p:spPr>
        <p:txBody>
          <a:bodyPr vert="horz" lIns="91440" tIns="45720" rIns="91440" bIns="45720" rtlCol="0" anchor="ctr"/>
          <a:lstStyle>
            <a:lvl1pPr algn="r">
              <a:defRPr sz="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fld id="{F7B8A778-2DD6-464E-965B-F8C782DA3626}" type="slidenum">
              <a:rPr lang="en-US" smtClean="0"/>
              <a:pPr/>
              <a:t>‹#›</a:t>
            </a:fld>
            <a:endParaRPr lang="en-US" dirty="0"/>
          </a:p>
        </p:txBody>
      </p:sp>
      <p:sp>
        <p:nvSpPr>
          <p:cNvPr id="84" name="Text Box 4"/>
          <p:cNvSpPr txBox="1">
            <a:spLocks noChangeArrowheads="1"/>
          </p:cNvSpPr>
          <p:nvPr userDrawn="1"/>
        </p:nvSpPr>
        <p:spPr bwMode="auto">
          <a:xfrm>
            <a:off x="405940" y="6535579"/>
            <a:ext cx="3267076" cy="246221"/>
          </a:xfrm>
          <a:prstGeom prst="rect">
            <a:avLst/>
          </a:prstGeom>
          <a:noFill/>
          <a:ln w="9525">
            <a:noFill/>
            <a:miter lim="800000"/>
            <a:headEnd/>
            <a:tailEnd/>
          </a:ln>
          <a:effectLst/>
        </p:spPr>
        <p:txBody>
          <a:bodyPr wrap="square">
            <a:spAutoFit/>
          </a:bodyPr>
          <a:lstStyle/>
          <a:p>
            <a:pPr>
              <a:spcBef>
                <a:spcPct val="50000"/>
              </a:spcBef>
              <a:defRPr/>
            </a:pPr>
            <a:r>
              <a:rPr lang="en-US" sz="1000" b="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1000" b="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2015 </a:t>
            </a:r>
            <a:r>
              <a:rPr lang="en-US" sz="1000" b="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Adduci, Mastriani &amp; Schaumberg, L.L.P.</a:t>
            </a:r>
          </a:p>
        </p:txBody>
      </p:sp>
    </p:spTree>
    <p:extLst>
      <p:ext uri="{BB962C8B-B14F-4D97-AF65-F5344CB8AC3E}">
        <p14:creationId xmlns:p14="http://schemas.microsoft.com/office/powerpoint/2010/main" val="753210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801688" indent="-273050">
              <a:defRPr/>
            </a:lvl2pPr>
            <a:lvl3pPr marL="1141413" indent="-228600">
              <a:defRPr/>
            </a:lvl3pPr>
            <a:lvl4pPr marL="1489075" indent="-228600">
              <a:defRPr/>
            </a:lvl4pPr>
            <a:lvl5pPr marL="1828800" indent="-228600">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B8A778-2DD6-464E-965B-F8C782DA3626}" type="slidenum">
              <a:rPr lang="en-US" smtClean="0"/>
              <a:t>‹#›</a:t>
            </a:fld>
            <a:endParaRPr lang="en-US" dirty="0"/>
          </a:p>
        </p:txBody>
      </p:sp>
      <p:sp>
        <p:nvSpPr>
          <p:cNvPr id="10" name="Text Placeholder 9"/>
          <p:cNvSpPr>
            <a:spLocks noGrp="1"/>
          </p:cNvSpPr>
          <p:nvPr>
            <p:ph type="body" sz="quarter" idx="13" hasCustomPrompt="1"/>
          </p:nvPr>
        </p:nvSpPr>
        <p:spPr>
          <a:xfrm>
            <a:off x="4641850" y="76200"/>
            <a:ext cx="3502025" cy="533400"/>
          </a:xfrm>
        </p:spPr>
        <p:txBody>
          <a:bodyPr/>
          <a:lstStyle>
            <a:lvl1pPr marL="68580" indent="0" algn="ctr">
              <a:buNone/>
              <a:defRPr>
                <a:solidFill>
                  <a:schemeClr val="bg1"/>
                </a:solidFill>
              </a:defRPr>
            </a:lvl1pPr>
          </a:lstStyle>
          <a:p>
            <a:pPr lvl="0"/>
            <a:r>
              <a:rPr lang="en-US" dirty="0" smtClean="0"/>
              <a:t>Click to edit text</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fld id="{9EF139C4-3472-4112-8FFB-10E6DF9421E5}" type="datetimeFigureOut">
              <a:rPr lang="en-US" smtClean="0"/>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B8A778-2DD6-464E-965B-F8C782DA3626}"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fld id="{9EF139C4-3472-4112-8FFB-10E6DF9421E5}" type="datetimeFigureOut">
              <a:rPr lang="en-US" smtClean="0"/>
              <a:t>1/15/2015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B8A778-2DD6-464E-965B-F8C782DA3626}" type="slidenum">
              <a:rPr lang="en-US" smtClean="0"/>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fld id="{9EF139C4-3472-4112-8FFB-10E6DF9421E5}" type="datetimeFigureOut">
              <a:rPr lang="en-US" smtClean="0"/>
              <a:t>1/15/2015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7B8A778-2DD6-464E-965B-F8C782DA362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997388" y="224492"/>
            <a:ext cx="2133600" cy="365125"/>
          </a:xfrm>
          <a:prstGeom prst="rect">
            <a:avLst/>
          </a:prstGeom>
        </p:spPr>
        <p:txBody>
          <a:bodyPr/>
          <a:lstStyle/>
          <a:p>
            <a:fld id="{9EF139C4-3472-4112-8FFB-10E6DF9421E5}" type="datetimeFigureOut">
              <a:rPr lang="en-US" smtClean="0"/>
              <a:t>1/15/2015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7B8A778-2DD6-464E-965B-F8C782DA362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fld id="{9EF139C4-3472-4112-8FFB-10E6DF9421E5}" type="datetimeFigureOut">
              <a:rPr lang="en-US" smtClean="0"/>
              <a:t>1/15/2015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7B8A778-2DD6-464E-965B-F8C782DA3626}"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a:xfrm>
            <a:off x="5997388" y="224492"/>
            <a:ext cx="2133600" cy="365125"/>
          </a:xfrm>
          <a:prstGeom prst="rect">
            <a:avLst/>
          </a:prstGeom>
        </p:spPr>
        <p:txBody>
          <a:bodyPr/>
          <a:lstStyle/>
          <a:p>
            <a:fld id="{9EF139C4-3472-4112-8FFB-10E6DF9421E5}" type="datetimeFigureOut">
              <a:rPr lang="en-US" smtClean="0"/>
              <a:t>1/15/2015</a:t>
            </a:fld>
            <a:endParaRPr lang="en-US" dirty="0"/>
          </a:p>
        </p:txBody>
      </p:sp>
      <p:sp>
        <p:nvSpPr>
          <p:cNvPr id="7" name="Slide Number Placeholder 6"/>
          <p:cNvSpPr>
            <a:spLocks noGrp="1"/>
          </p:cNvSpPr>
          <p:nvPr>
            <p:ph type="sldNum" sz="quarter" idx="12"/>
          </p:nvPr>
        </p:nvSpPr>
        <p:spPr/>
        <p:txBody>
          <a:bodyPr/>
          <a:lstStyle/>
          <a:p>
            <a:fld id="{F7B8A778-2DD6-464E-965B-F8C782DA3626}" type="slidenum">
              <a:rPr lang="en-US" smtClean="0"/>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7" name="Text Box 4"/>
          <p:cNvSpPr txBox="1">
            <a:spLocks noChangeArrowheads="1"/>
          </p:cNvSpPr>
          <p:nvPr userDrawn="1"/>
        </p:nvSpPr>
        <p:spPr bwMode="auto">
          <a:xfrm>
            <a:off x="405940" y="6535579"/>
            <a:ext cx="3267076" cy="246221"/>
          </a:xfrm>
          <a:prstGeom prst="rect">
            <a:avLst/>
          </a:prstGeom>
          <a:noFill/>
          <a:ln w="9525">
            <a:noFill/>
            <a:miter lim="800000"/>
            <a:headEnd/>
            <a:tailEnd/>
          </a:ln>
          <a:effectLst/>
        </p:spPr>
        <p:txBody>
          <a:bodyPr wrap="square">
            <a:spAutoFit/>
          </a:bodyPr>
          <a:lstStyle/>
          <a:p>
            <a:pPr>
              <a:spcBef>
                <a:spcPct val="50000"/>
              </a:spcBef>
              <a:defRPr/>
            </a:pPr>
            <a:r>
              <a:rPr lang="en-US" sz="1000" b="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1000" b="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2015 </a:t>
            </a:r>
            <a:r>
              <a:rPr lang="en-US" sz="1000" b="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Adduci, Mastriani &amp; Schaumberg, L.L.P.</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 name="Title Placeholder 1"/>
          <p:cNvSpPr>
            <a:spLocks noGrp="1"/>
          </p:cNvSpPr>
          <p:nvPr>
            <p:ph type="title"/>
          </p:nvPr>
        </p:nvSpPr>
        <p:spPr>
          <a:xfrm>
            <a:off x="1043490" y="685800"/>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0" y="1999196"/>
            <a:ext cx="7033710" cy="383343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7367831" y="6499533"/>
            <a:ext cx="1332156" cy="365125"/>
          </a:xfrm>
          <a:prstGeom prst="rect">
            <a:avLst/>
          </a:prstGeom>
        </p:spPr>
        <p:txBody>
          <a:bodyPr vert="horz" lIns="91440" tIns="45720" rIns="91440" bIns="45720" rtlCol="0" anchor="ctr"/>
          <a:lstStyle>
            <a:lvl1pPr algn="r">
              <a:defRPr sz="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fld id="{F7B8A778-2DD6-464E-965B-F8C782DA3626}" type="slidenum">
              <a:rPr lang="en-US" smtClean="0"/>
              <a:pPr/>
              <a:t>‹#›</a:t>
            </a:fld>
            <a:endParaRPr lang="en-US" dirty="0"/>
          </a:p>
        </p:txBody>
      </p:sp>
      <p:sp>
        <p:nvSpPr>
          <p:cNvPr id="61" name="Text Box 4"/>
          <p:cNvSpPr txBox="1">
            <a:spLocks noChangeArrowheads="1"/>
          </p:cNvSpPr>
          <p:nvPr userDrawn="1"/>
        </p:nvSpPr>
        <p:spPr bwMode="auto">
          <a:xfrm>
            <a:off x="405940" y="6535579"/>
            <a:ext cx="3267076" cy="246221"/>
          </a:xfrm>
          <a:prstGeom prst="rect">
            <a:avLst/>
          </a:prstGeom>
          <a:noFill/>
          <a:ln w="9525">
            <a:noFill/>
            <a:miter lim="800000"/>
            <a:headEnd/>
            <a:tailEnd/>
          </a:ln>
          <a:effectLst/>
        </p:spPr>
        <p:txBody>
          <a:bodyPr wrap="square">
            <a:spAutoFit/>
          </a:bodyPr>
          <a:lstStyle/>
          <a:p>
            <a:pPr>
              <a:spcBef>
                <a:spcPct val="50000"/>
              </a:spcBef>
              <a:defRPr/>
            </a:pPr>
            <a:r>
              <a:rPr lang="en-US" sz="1000" b="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1000" b="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2015 </a:t>
            </a:r>
            <a:r>
              <a:rPr lang="en-US" sz="1000" b="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Adduci, Mastriani &amp; Schaumberg, L.L.P.</a:t>
            </a:r>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3" r:id="rId13"/>
    <p:sldLayoutId id="2147483674" r:id="rId14"/>
    <p:sldLayoutId id="2147483675" r:id="rId15"/>
  </p:sldLayoutIdLst>
  <p:hf hdr="0" ftr="0" dt="0"/>
  <p:txStyles>
    <p:titleStyle>
      <a:lvl1pPr algn="l" defTabSz="914400" rtl="0" eaLnBrk="1" latinLnBrk="0" hangingPunct="1">
        <a:spcBef>
          <a:spcPct val="0"/>
        </a:spcBef>
        <a:buNone/>
        <a:defRPr sz="4000" kern="1200">
          <a:solidFill>
            <a:schemeClr val="accent1"/>
          </a:solidFill>
          <a:latin typeface="Tahoma" panose="020B0604030504040204" pitchFamily="34" charset="0"/>
          <a:ea typeface="Tahoma" panose="020B0604030504040204" pitchFamily="34" charset="0"/>
          <a:cs typeface="Tahom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Tahoma" panose="020B0604030504040204" pitchFamily="34" charset="0"/>
          <a:ea typeface="Tahoma" panose="020B0604030504040204" pitchFamily="34" charset="0"/>
          <a:cs typeface="Tahoma" panose="020B0604030504040204"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00" y="3276600"/>
            <a:ext cx="3810000" cy="1066800"/>
          </a:xfrm>
        </p:spPr>
        <p:txBody>
          <a:bodyPr>
            <a:noAutofit/>
          </a:bodyPr>
          <a:lstStyle/>
          <a:p>
            <a:pPr algn="ctr">
              <a:lnSpc>
                <a:spcPct val="90000"/>
              </a:lnSpc>
            </a:pPr>
            <a:r>
              <a:rPr lang="en-US" sz="4200" cap="small" spc="150" dirty="0" smtClean="0">
                <a:ln>
                  <a:solidFill>
                    <a:schemeClr val="tx1">
                      <a:lumMod val="85000"/>
                      <a:lumOff val="15000"/>
                    </a:schemeClr>
                  </a:solidFill>
                </a:ln>
                <a:effectLst>
                  <a:outerShdw blurRad="38100" dist="38100" dir="2700000" algn="tl">
                    <a:srgbClr val="000000">
                      <a:alpha val="43137"/>
                    </a:srgbClr>
                  </a:outerShdw>
                </a:effectLst>
              </a:rPr>
              <a:t>SECTION 337</a:t>
            </a:r>
            <a:r>
              <a:rPr lang="en-US" sz="4000" spc="150" dirty="0" smtClean="0"/>
              <a:t/>
            </a:r>
            <a:br>
              <a:rPr lang="en-US" sz="4000" spc="150" dirty="0" smtClean="0"/>
            </a:br>
            <a:r>
              <a:rPr lang="en-US" sz="3000" spc="300" dirty="0" smtClean="0">
                <a:solidFill>
                  <a:schemeClr val="tx1">
                    <a:lumMod val="65000"/>
                    <a:lumOff val="35000"/>
                  </a:schemeClr>
                </a:solidFill>
              </a:rPr>
              <a:t>Friend or Foe?</a:t>
            </a:r>
            <a:endParaRPr lang="en-US" sz="3000" spc="300" dirty="0">
              <a:solidFill>
                <a:schemeClr val="tx1">
                  <a:lumMod val="65000"/>
                  <a:lumOff val="35000"/>
                </a:schemeClr>
              </a:solidFill>
            </a:endParaRPr>
          </a:p>
        </p:txBody>
      </p:sp>
      <p:sp>
        <p:nvSpPr>
          <p:cNvPr id="3" name="Subtitle 2"/>
          <p:cNvSpPr>
            <a:spLocks noGrp="1"/>
          </p:cNvSpPr>
          <p:nvPr>
            <p:ph type="subTitle" idx="1"/>
          </p:nvPr>
        </p:nvSpPr>
        <p:spPr>
          <a:xfrm>
            <a:off x="4733365" y="4572000"/>
            <a:ext cx="3309803" cy="1260629"/>
          </a:xfrm>
        </p:spPr>
        <p:txBody>
          <a:bodyPr/>
          <a:lstStyle/>
          <a:p>
            <a:endParaRPr lang="en-US" dirty="0"/>
          </a:p>
          <a:p>
            <a:endParaRPr lang="en-US" dirty="0" smtClean="0"/>
          </a:p>
          <a:p>
            <a:r>
              <a:rPr lang="en-US" sz="2200" dirty="0" smtClean="0">
                <a:solidFill>
                  <a:schemeClr val="tx1">
                    <a:lumMod val="75000"/>
                    <a:lumOff val="25000"/>
                  </a:schemeClr>
                </a:solidFill>
              </a:rPr>
              <a:t>Asha Allam, Esquire</a:t>
            </a:r>
          </a:p>
        </p:txBody>
      </p:sp>
      <p:sp>
        <p:nvSpPr>
          <p:cNvPr id="4" name="Subtitle 2"/>
          <p:cNvSpPr txBox="1">
            <a:spLocks/>
          </p:cNvSpPr>
          <p:nvPr/>
        </p:nvSpPr>
        <p:spPr>
          <a:xfrm>
            <a:off x="4419600" y="685800"/>
            <a:ext cx="3733800" cy="160020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r>
              <a:rPr lang="en-US" sz="19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MarkPatent.Org </a:t>
            </a:r>
          </a:p>
          <a:p>
            <a:r>
              <a:rPr lang="en-US" sz="19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10th </a:t>
            </a:r>
            <a:r>
              <a:rPr lang="en-US" sz="19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Annual International Seminar </a:t>
            </a:r>
            <a:r>
              <a:rPr lang="en-US" sz="19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on Intellectual </a:t>
            </a:r>
            <a:r>
              <a:rPr lang="en-US" sz="19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Property </a:t>
            </a:r>
            <a:r>
              <a:rPr lang="en-US" sz="19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Rights</a:t>
            </a:r>
          </a:p>
          <a:p>
            <a:endParaRPr lang="en-US" sz="14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1500" dirty="0" smtClean="0">
                <a:solidFill>
                  <a:schemeClr val="bg1"/>
                </a:solidFill>
                <a:latin typeface="Tahoma" panose="020B0604030504040204" pitchFamily="34" charset="0"/>
                <a:ea typeface="Tahoma" panose="020B0604030504040204" pitchFamily="34" charset="0"/>
                <a:cs typeface="Tahoma" panose="020B0604030504040204" pitchFamily="34" charset="0"/>
              </a:rPr>
              <a:t>14-15 February, 2015</a:t>
            </a:r>
          </a:p>
          <a:p>
            <a:r>
              <a:rPr lang="en-US" sz="1500" dirty="0" smtClean="0">
                <a:solidFill>
                  <a:schemeClr val="bg1"/>
                </a:solidFill>
                <a:latin typeface="Tahoma" panose="020B0604030504040204" pitchFamily="34" charset="0"/>
                <a:ea typeface="Tahoma" panose="020B0604030504040204" pitchFamily="34" charset="0"/>
                <a:cs typeface="Tahoma" panose="020B0604030504040204" pitchFamily="34" charset="0"/>
              </a:rPr>
              <a:t>Ahmedabad, India</a:t>
            </a:r>
          </a:p>
        </p:txBody>
      </p:sp>
      <p:pic>
        <p:nvPicPr>
          <p:cNvPr id="6" name="Picture 9" descr="05logobw.jpg"/>
          <p:cNvPicPr>
            <a:picLocks noChangeAspect="1"/>
          </p:cNvPicPr>
          <p:nvPr/>
        </p:nvPicPr>
        <p:blipFill>
          <a:blip r:embed="rId3" cstate="print"/>
          <a:srcRect/>
          <a:stretch>
            <a:fillRect/>
          </a:stretch>
        </p:blipFill>
        <p:spPr bwMode="auto">
          <a:xfrm>
            <a:off x="4826026" y="5654040"/>
            <a:ext cx="3174974" cy="365760"/>
          </a:xfrm>
          <a:prstGeom prst="rect">
            <a:avLst/>
          </a:prstGeom>
          <a:noFill/>
          <a:ln w="9525">
            <a:noFill/>
            <a:miter lim="800000"/>
            <a:headEnd/>
            <a:tailEnd/>
          </a:ln>
        </p:spPr>
      </p:pic>
    </p:spTree>
    <p:extLst>
      <p:ext uri="{BB962C8B-B14F-4D97-AF65-F5344CB8AC3E}">
        <p14:creationId xmlns:p14="http://schemas.microsoft.com/office/powerpoint/2010/main" val="1416419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t>
            </a:r>
            <a:r>
              <a:rPr lang="en-US" b="1" dirty="0"/>
              <a:t>RIGHT</a:t>
            </a:r>
            <a:r>
              <a:rPr lang="en-US" dirty="0"/>
              <a:t> to </a:t>
            </a:r>
            <a:r>
              <a:rPr lang="en-US" dirty="0" smtClean="0"/>
              <a:t>Exclude</a:t>
            </a:r>
            <a:endParaRPr lang="en-US" dirty="0"/>
          </a:p>
        </p:txBody>
      </p:sp>
      <p:sp>
        <p:nvSpPr>
          <p:cNvPr id="3" name="Content Placeholder 2"/>
          <p:cNvSpPr>
            <a:spLocks noGrp="1"/>
          </p:cNvSpPr>
          <p:nvPr>
            <p:ph idx="1"/>
          </p:nvPr>
        </p:nvSpPr>
        <p:spPr>
          <a:xfrm>
            <a:off x="1043490" y="1999196"/>
            <a:ext cx="7262310" cy="3833433"/>
          </a:xfrm>
        </p:spPr>
        <p:txBody>
          <a:bodyPr>
            <a:normAutofit/>
          </a:bodyPr>
          <a:lstStyle/>
          <a:p>
            <a:pPr>
              <a:spcBef>
                <a:spcPts val="0"/>
              </a:spcBef>
              <a:spcAft>
                <a:spcPts val="900"/>
              </a:spcAft>
            </a:pPr>
            <a:r>
              <a:rPr lang="en-US" dirty="0" smtClean="0"/>
              <a:t>Lanham </a:t>
            </a:r>
            <a:r>
              <a:rPr lang="en-US" dirty="0"/>
              <a:t>Act, 15 U.S.C. § </a:t>
            </a:r>
            <a:r>
              <a:rPr lang="en-US" dirty="0" smtClean="0"/>
              <a:t>1125, </a:t>
            </a:r>
            <a:r>
              <a:rPr lang="en-US" i="1" dirty="0" smtClean="0"/>
              <a:t>et seq.</a:t>
            </a:r>
            <a:r>
              <a:rPr lang="en-US" dirty="0" smtClean="0"/>
              <a:t>, provides:</a:t>
            </a:r>
          </a:p>
          <a:p>
            <a:pPr lvl="1">
              <a:spcBef>
                <a:spcPts val="0"/>
              </a:spcBef>
              <a:spcAft>
                <a:spcPts val="900"/>
              </a:spcAft>
            </a:pPr>
            <a:r>
              <a:rPr lang="en-US" sz="1800" dirty="0" smtClean="0"/>
              <a:t>“Any </a:t>
            </a:r>
            <a:r>
              <a:rPr lang="en-US" sz="1800" dirty="0"/>
              <a:t>person </a:t>
            </a:r>
            <a:r>
              <a:rPr lang="en-US" sz="1800" dirty="0" smtClean="0"/>
              <a:t>who . . . uses </a:t>
            </a:r>
            <a:r>
              <a:rPr lang="en-US" sz="1800" dirty="0"/>
              <a:t>in commerce any word, term, name, </a:t>
            </a:r>
            <a:r>
              <a:rPr lang="en-US" sz="1800" dirty="0" smtClean="0"/>
              <a:t>symbol . . . which [ ] is </a:t>
            </a:r>
            <a:r>
              <a:rPr lang="en-US" sz="1800" dirty="0"/>
              <a:t>likely to cause confusion, or to cause mistake, or to deceive as to the </a:t>
            </a:r>
            <a:r>
              <a:rPr lang="en-US" sz="1800" dirty="0" smtClean="0"/>
              <a:t>affiliation . . . shall </a:t>
            </a:r>
            <a:r>
              <a:rPr lang="en-US" sz="1800" dirty="0"/>
              <a:t>be liable in a civil </a:t>
            </a:r>
            <a:r>
              <a:rPr lang="en-US" sz="1800" dirty="0" smtClean="0"/>
              <a:t>action . . .”</a:t>
            </a:r>
            <a:endParaRPr lang="en-US" sz="1800" dirty="0"/>
          </a:p>
          <a:p>
            <a:pPr>
              <a:spcBef>
                <a:spcPts val="0"/>
              </a:spcBef>
              <a:spcAft>
                <a:spcPts val="900"/>
              </a:spcAft>
            </a:pPr>
            <a:r>
              <a:rPr lang="en-US" dirty="0" smtClean="0"/>
              <a:t>Addresses trademark infringement, trademark dilution</a:t>
            </a:r>
            <a:r>
              <a:rPr lang="en-US" dirty="0"/>
              <a:t>, false designation of origin, and other </a:t>
            </a:r>
            <a:r>
              <a:rPr lang="en-US" dirty="0" smtClean="0"/>
              <a:t>trademark-related claims</a:t>
            </a:r>
          </a:p>
          <a:p>
            <a:pPr>
              <a:spcBef>
                <a:spcPts val="0"/>
              </a:spcBef>
              <a:spcAft>
                <a:spcPts val="900"/>
              </a:spcAft>
            </a:pPr>
            <a:r>
              <a:rPr lang="en-US" dirty="0" smtClean="0"/>
              <a:t>Forum: U.S. Federal District Court or state courts</a:t>
            </a:r>
            <a:endParaRPr lang="en-US" dirty="0"/>
          </a:p>
        </p:txBody>
      </p:sp>
      <p:sp>
        <p:nvSpPr>
          <p:cNvPr id="4" name="Slide Number Placeholder 3"/>
          <p:cNvSpPr>
            <a:spLocks noGrp="1"/>
          </p:cNvSpPr>
          <p:nvPr>
            <p:ph type="sldNum" sz="quarter" idx="12"/>
          </p:nvPr>
        </p:nvSpPr>
        <p:spPr/>
        <p:txBody>
          <a:bodyPr/>
          <a:lstStyle/>
          <a:p>
            <a:fld id="{F7B8A778-2DD6-464E-965B-F8C782DA3626}" type="slidenum">
              <a:rPr lang="en-US" smtClean="0"/>
              <a:t>10</a:t>
            </a:fld>
            <a:endParaRPr lang="en-US" dirty="0"/>
          </a:p>
        </p:txBody>
      </p:sp>
      <p:sp>
        <p:nvSpPr>
          <p:cNvPr id="5" name="Text Placeholder 4"/>
          <p:cNvSpPr>
            <a:spLocks noGrp="1"/>
          </p:cNvSpPr>
          <p:nvPr>
            <p:ph type="body" sz="quarter" idx="13"/>
          </p:nvPr>
        </p:nvSpPr>
        <p:spPr/>
        <p:txBody>
          <a:bodyPr/>
          <a:lstStyle/>
          <a:p>
            <a:r>
              <a:rPr lang="en-US" dirty="0" smtClean="0"/>
              <a:t>IP Enforcement</a:t>
            </a:r>
            <a:endParaRPr lang="en-US" dirty="0"/>
          </a:p>
        </p:txBody>
      </p:sp>
    </p:spTree>
    <p:extLst>
      <p:ext uri="{BB962C8B-B14F-4D97-AF65-F5344CB8AC3E}">
        <p14:creationId xmlns:p14="http://schemas.microsoft.com/office/powerpoint/2010/main" val="4117764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b="1" dirty="0"/>
              <a:t>RIGHT</a:t>
            </a:r>
            <a:r>
              <a:rPr lang="en-US" dirty="0"/>
              <a:t> to Exclude</a:t>
            </a:r>
          </a:p>
        </p:txBody>
      </p:sp>
      <p:sp>
        <p:nvSpPr>
          <p:cNvPr id="3" name="Content Placeholder 2"/>
          <p:cNvSpPr>
            <a:spLocks noGrp="1"/>
          </p:cNvSpPr>
          <p:nvPr>
            <p:ph idx="1"/>
          </p:nvPr>
        </p:nvSpPr>
        <p:spPr>
          <a:xfrm>
            <a:off x="990600" y="1999196"/>
            <a:ext cx="7315200" cy="4173004"/>
          </a:xfrm>
        </p:spPr>
        <p:txBody>
          <a:bodyPr>
            <a:noAutofit/>
          </a:bodyPr>
          <a:lstStyle/>
          <a:p>
            <a:pPr>
              <a:lnSpc>
                <a:spcPct val="120000"/>
              </a:lnSpc>
              <a:spcBef>
                <a:spcPts val="0"/>
              </a:spcBef>
            </a:pPr>
            <a:r>
              <a:rPr lang="en-US" sz="2300" dirty="0"/>
              <a:t>Tariff Act of 1930, 19 U.S.C. § </a:t>
            </a:r>
            <a:r>
              <a:rPr lang="en-US" sz="2300" dirty="0" smtClean="0"/>
              <a:t>1337 (“Section 337”), prohibits:</a:t>
            </a:r>
          </a:p>
          <a:p>
            <a:pPr lvl="1" fontAlgn="base">
              <a:lnSpc>
                <a:spcPct val="120000"/>
              </a:lnSpc>
              <a:spcBef>
                <a:spcPts val="0"/>
              </a:spcBef>
            </a:pPr>
            <a:r>
              <a:rPr lang="en-US" sz="1700" dirty="0" smtClean="0"/>
              <a:t>(A) Unfair </a:t>
            </a:r>
            <a:r>
              <a:rPr lang="en-US" sz="1700" dirty="0"/>
              <a:t>methods of competition and unfair acts in the importation of articles </a:t>
            </a:r>
            <a:r>
              <a:rPr lang="en-US" sz="1700" dirty="0" smtClean="0"/>
              <a:t>. . . </a:t>
            </a:r>
            <a:endParaRPr lang="en-US" sz="1700" dirty="0"/>
          </a:p>
          <a:p>
            <a:pPr lvl="1" fontAlgn="base">
              <a:lnSpc>
                <a:spcPct val="120000"/>
              </a:lnSpc>
              <a:spcBef>
                <a:spcPts val="0"/>
              </a:spcBef>
            </a:pPr>
            <a:r>
              <a:rPr lang="en-US" sz="1700" dirty="0" smtClean="0"/>
              <a:t>(</a:t>
            </a:r>
            <a:r>
              <a:rPr lang="en-US" sz="1700" dirty="0"/>
              <a:t>B) The importation into the United </a:t>
            </a:r>
            <a:r>
              <a:rPr lang="en-US" sz="1700" dirty="0" smtClean="0"/>
              <a:t>States . . . of </a:t>
            </a:r>
            <a:r>
              <a:rPr lang="en-US" sz="1700" dirty="0"/>
              <a:t>articles </a:t>
            </a:r>
            <a:r>
              <a:rPr lang="en-US" sz="1700" dirty="0" smtClean="0"/>
              <a:t>that (</a:t>
            </a:r>
            <a:r>
              <a:rPr lang="en-US" sz="1700" dirty="0" smtClean="0"/>
              <a:t>i</a:t>
            </a:r>
            <a:r>
              <a:rPr lang="en-US" sz="1700" dirty="0"/>
              <a:t>) infringe a valid and enforceable United States patent or </a:t>
            </a:r>
            <a:r>
              <a:rPr lang="en-US" sz="1700" dirty="0" smtClean="0"/>
              <a:t>. . . copyright . . . </a:t>
            </a:r>
            <a:endParaRPr lang="en-US" sz="1700" dirty="0"/>
          </a:p>
          <a:p>
            <a:pPr lvl="1" fontAlgn="base">
              <a:lnSpc>
                <a:spcPct val="120000"/>
              </a:lnSpc>
              <a:spcBef>
                <a:spcPts val="0"/>
              </a:spcBef>
              <a:spcAft>
                <a:spcPts val="900"/>
              </a:spcAft>
            </a:pPr>
            <a:r>
              <a:rPr lang="en-US" sz="1700" dirty="0"/>
              <a:t>(C) The importation into the United </a:t>
            </a:r>
            <a:r>
              <a:rPr lang="en-US" sz="1700" dirty="0" smtClean="0"/>
              <a:t>States . . . of </a:t>
            </a:r>
            <a:r>
              <a:rPr lang="en-US" sz="1700" dirty="0"/>
              <a:t>articles that infringe a valid and enforceable United States </a:t>
            </a:r>
            <a:r>
              <a:rPr lang="en-US" sz="1700" dirty="0" smtClean="0"/>
              <a:t>trademark</a:t>
            </a:r>
          </a:p>
          <a:p>
            <a:pPr fontAlgn="base">
              <a:lnSpc>
                <a:spcPct val="120000"/>
              </a:lnSpc>
              <a:spcBef>
                <a:spcPts val="0"/>
              </a:spcBef>
              <a:spcAft>
                <a:spcPts val="900"/>
              </a:spcAft>
            </a:pPr>
            <a:r>
              <a:rPr lang="en-US" sz="2300" dirty="0" smtClean="0"/>
              <a:t>Forum: United States International Trade Commission (USITC)</a:t>
            </a:r>
            <a:endParaRPr lang="en-US" sz="2300" dirty="0"/>
          </a:p>
        </p:txBody>
      </p:sp>
      <p:sp>
        <p:nvSpPr>
          <p:cNvPr id="4" name="Slide Number Placeholder 3"/>
          <p:cNvSpPr>
            <a:spLocks noGrp="1"/>
          </p:cNvSpPr>
          <p:nvPr>
            <p:ph type="sldNum" sz="quarter" idx="12"/>
          </p:nvPr>
        </p:nvSpPr>
        <p:spPr/>
        <p:txBody>
          <a:bodyPr/>
          <a:lstStyle/>
          <a:p>
            <a:fld id="{F7B8A778-2DD6-464E-965B-F8C782DA3626}" type="slidenum">
              <a:rPr lang="en-US" smtClean="0"/>
              <a:t>11</a:t>
            </a:fld>
            <a:endParaRPr lang="en-US" dirty="0"/>
          </a:p>
        </p:txBody>
      </p:sp>
      <p:sp>
        <p:nvSpPr>
          <p:cNvPr id="5" name="Text Placeholder 4"/>
          <p:cNvSpPr>
            <a:spLocks noGrp="1"/>
          </p:cNvSpPr>
          <p:nvPr>
            <p:ph type="body" sz="quarter" idx="13"/>
          </p:nvPr>
        </p:nvSpPr>
        <p:spPr/>
        <p:txBody>
          <a:bodyPr/>
          <a:lstStyle/>
          <a:p>
            <a:r>
              <a:rPr lang="en-US" dirty="0" smtClean="0"/>
              <a:t>IP Enforcement</a:t>
            </a:r>
            <a:endParaRPr lang="en-US" dirty="0"/>
          </a:p>
        </p:txBody>
      </p:sp>
    </p:spTree>
    <p:extLst>
      <p:ext uri="{BB962C8B-B14F-4D97-AF65-F5344CB8AC3E}">
        <p14:creationId xmlns:p14="http://schemas.microsoft.com/office/powerpoint/2010/main" val="1964104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3936640"/>
            <a:ext cx="3810000" cy="1702160"/>
          </a:xfrm>
        </p:spPr>
        <p:txBody>
          <a:bodyPr>
            <a:normAutofit/>
          </a:bodyPr>
          <a:lstStyle/>
          <a:p>
            <a:pPr>
              <a:lnSpc>
                <a:spcPct val="80000"/>
              </a:lnSpc>
              <a:spcBef>
                <a:spcPts val="0"/>
              </a:spcBef>
            </a:pPr>
            <a:r>
              <a:rPr lang="en-US" sz="4000" dirty="0" smtClean="0"/>
              <a:t>Section 337 Overview</a:t>
            </a:r>
            <a:endParaRPr lang="en-US" sz="4000" dirty="0"/>
          </a:p>
        </p:txBody>
      </p:sp>
      <p:sp>
        <p:nvSpPr>
          <p:cNvPr id="3" name="Subtitle 2"/>
          <p:cNvSpPr>
            <a:spLocks noGrp="1"/>
          </p:cNvSpPr>
          <p:nvPr>
            <p:ph type="subTitle" idx="1"/>
          </p:nvPr>
        </p:nvSpPr>
        <p:spPr>
          <a:xfrm>
            <a:off x="533401" y="4140560"/>
            <a:ext cx="3810000" cy="1260629"/>
          </a:xfrm>
        </p:spPr>
        <p:txBody>
          <a:bodyPr>
            <a:normAutofit/>
          </a:bodyPr>
          <a:lstStyle/>
          <a:p>
            <a:pPr>
              <a:spcBef>
                <a:spcPts val="0"/>
              </a:spcBef>
            </a:pPr>
            <a:r>
              <a:rPr lang="en-US" sz="2400" dirty="0" smtClean="0"/>
              <a:t>Tariff Act?</a:t>
            </a:r>
            <a:br>
              <a:rPr lang="en-US" sz="2400" dirty="0" smtClean="0"/>
            </a:br>
            <a:r>
              <a:rPr lang="en-US" sz="2400" dirty="0" smtClean="0"/>
              <a:t>USITC</a:t>
            </a:r>
            <a:r>
              <a:rPr lang="en-US" sz="2400" dirty="0" smtClean="0"/>
              <a:t>?</a:t>
            </a:r>
            <a:endParaRPr lang="en-US" sz="2400" dirty="0"/>
          </a:p>
        </p:txBody>
      </p:sp>
      <p:sp>
        <p:nvSpPr>
          <p:cNvPr id="4" name="Slide Number Placeholder 3"/>
          <p:cNvSpPr>
            <a:spLocks noGrp="1"/>
          </p:cNvSpPr>
          <p:nvPr>
            <p:ph type="sldNum" sz="quarter" idx="4"/>
          </p:nvPr>
        </p:nvSpPr>
        <p:spPr/>
        <p:txBody>
          <a:bodyPr/>
          <a:lstStyle/>
          <a:p>
            <a:fld id="{F7B8A778-2DD6-464E-965B-F8C782DA3626}" type="slidenum">
              <a:rPr lang="en-US" smtClean="0"/>
              <a:pPr/>
              <a:t>12</a:t>
            </a:fld>
            <a:endParaRPr lang="en-US" dirty="0"/>
          </a:p>
        </p:txBody>
      </p:sp>
    </p:spTree>
    <p:extLst>
      <p:ext uri="{BB962C8B-B14F-4D97-AF65-F5344CB8AC3E}">
        <p14:creationId xmlns:p14="http://schemas.microsoft.com/office/powerpoint/2010/main" val="781660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33400"/>
            <a:ext cx="7024744" cy="1143000"/>
          </a:xfrm>
        </p:spPr>
        <p:txBody>
          <a:bodyPr/>
          <a:lstStyle/>
          <a:p>
            <a:r>
              <a:rPr lang="en-US" dirty="0" smtClean="0"/>
              <a:t>What is Section 337?</a:t>
            </a:r>
            <a:endParaRPr lang="en-US" dirty="0"/>
          </a:p>
        </p:txBody>
      </p:sp>
      <p:sp>
        <p:nvSpPr>
          <p:cNvPr id="3" name="Content Placeholder 2"/>
          <p:cNvSpPr>
            <a:spLocks noGrp="1"/>
          </p:cNvSpPr>
          <p:nvPr>
            <p:ph idx="1"/>
          </p:nvPr>
        </p:nvSpPr>
        <p:spPr/>
        <p:txBody>
          <a:bodyPr>
            <a:normAutofit/>
          </a:bodyPr>
          <a:lstStyle/>
          <a:p>
            <a:pPr>
              <a:spcBef>
                <a:spcPts val="1500"/>
              </a:spcBef>
            </a:pPr>
            <a:r>
              <a:rPr lang="en-US" dirty="0"/>
              <a:t>U.S. trade remedy </a:t>
            </a:r>
            <a:r>
              <a:rPr lang="en-US" dirty="0" smtClean="0"/>
              <a:t>against foreign </a:t>
            </a:r>
            <a:r>
              <a:rPr lang="en-US" dirty="0"/>
              <a:t>unfair competition</a:t>
            </a:r>
          </a:p>
          <a:p>
            <a:pPr>
              <a:spcBef>
                <a:spcPts val="1500"/>
              </a:spcBef>
            </a:pPr>
            <a:r>
              <a:rPr lang="en-US" dirty="0"/>
              <a:t>A</a:t>
            </a:r>
            <a:r>
              <a:rPr lang="en-US" dirty="0" smtClean="0"/>
              <a:t>uthorizes investigation of </a:t>
            </a:r>
            <a:r>
              <a:rPr lang="en-US" dirty="0"/>
              <a:t>unfair methods of </a:t>
            </a:r>
            <a:r>
              <a:rPr lang="en-US" dirty="0" smtClean="0"/>
              <a:t>competition, </a:t>
            </a:r>
            <a:r>
              <a:rPr lang="en-US" dirty="0"/>
              <a:t>including IP </a:t>
            </a:r>
            <a:r>
              <a:rPr lang="en-US" dirty="0" smtClean="0"/>
              <a:t>infringement</a:t>
            </a:r>
            <a:endParaRPr lang="en-US" dirty="0"/>
          </a:p>
          <a:p>
            <a:pPr>
              <a:spcBef>
                <a:spcPts val="1500"/>
              </a:spcBef>
            </a:pPr>
            <a:r>
              <a:rPr lang="en-US" dirty="0" smtClean="0"/>
              <a:t>Prohibits, with respect to accused articles</a:t>
            </a:r>
          </a:p>
          <a:p>
            <a:pPr lvl="1">
              <a:spcBef>
                <a:spcPts val="0"/>
              </a:spcBef>
            </a:pPr>
            <a:r>
              <a:rPr lang="en-US" sz="2000" dirty="0" smtClean="0"/>
              <a:t>importation into </a:t>
            </a:r>
            <a:r>
              <a:rPr lang="en-US" sz="2000" dirty="0"/>
              <a:t>the United States, </a:t>
            </a:r>
            <a:endParaRPr lang="en-US" sz="2000" dirty="0" smtClean="0"/>
          </a:p>
          <a:p>
            <a:pPr lvl="1">
              <a:spcBef>
                <a:spcPts val="0"/>
              </a:spcBef>
            </a:pPr>
            <a:r>
              <a:rPr lang="en-US" sz="2000" dirty="0" smtClean="0"/>
              <a:t>sale for </a:t>
            </a:r>
            <a:r>
              <a:rPr lang="en-US" sz="2000" dirty="0"/>
              <a:t>importation, or </a:t>
            </a:r>
            <a:endParaRPr lang="en-US" sz="2000" dirty="0" smtClean="0"/>
          </a:p>
          <a:p>
            <a:pPr lvl="1">
              <a:spcBef>
                <a:spcPts val="0"/>
              </a:spcBef>
            </a:pPr>
            <a:r>
              <a:rPr lang="en-US" sz="2000" dirty="0" smtClean="0"/>
              <a:t>sale within </a:t>
            </a:r>
            <a:r>
              <a:rPr lang="en-US" sz="2000" dirty="0"/>
              <a:t>the United States after </a:t>
            </a:r>
            <a:r>
              <a:rPr lang="en-US" sz="2000" dirty="0" smtClean="0"/>
              <a:t>importation</a:t>
            </a:r>
          </a:p>
          <a:p>
            <a:pPr marL="342900" lvl="1" indent="-274320">
              <a:spcBef>
                <a:spcPts val="1500"/>
              </a:spcBef>
            </a:pPr>
            <a:r>
              <a:rPr lang="en-US" altLang="zh-CN" sz="2400" dirty="0"/>
              <a:t>Not a market regulation or pricing </a:t>
            </a:r>
            <a:r>
              <a:rPr lang="en-US" altLang="zh-CN" sz="2400" dirty="0"/>
              <a:t>law</a:t>
            </a:r>
            <a:endParaRPr lang="en-US" altLang="zh-CN" sz="2400" dirty="0"/>
          </a:p>
        </p:txBody>
      </p:sp>
      <p:sp>
        <p:nvSpPr>
          <p:cNvPr id="4" name="Slide Number Placeholder 3"/>
          <p:cNvSpPr>
            <a:spLocks noGrp="1"/>
          </p:cNvSpPr>
          <p:nvPr>
            <p:ph type="sldNum" sz="quarter" idx="12"/>
          </p:nvPr>
        </p:nvSpPr>
        <p:spPr/>
        <p:txBody>
          <a:bodyPr/>
          <a:lstStyle/>
          <a:p>
            <a:fld id="{F7B8A778-2DD6-464E-965B-F8C782DA3626}" type="slidenum">
              <a:rPr lang="en-US" smtClean="0"/>
              <a:t>13</a:t>
            </a:fld>
            <a:endParaRPr lang="en-US" dirty="0"/>
          </a:p>
        </p:txBody>
      </p:sp>
      <p:sp>
        <p:nvSpPr>
          <p:cNvPr id="5" name="Text Placeholder 4"/>
          <p:cNvSpPr>
            <a:spLocks noGrp="1"/>
          </p:cNvSpPr>
          <p:nvPr>
            <p:ph type="body" sz="quarter" idx="13"/>
          </p:nvPr>
        </p:nvSpPr>
        <p:spPr/>
        <p:txBody>
          <a:bodyPr>
            <a:normAutofit/>
          </a:bodyPr>
          <a:lstStyle/>
          <a:p>
            <a:r>
              <a:rPr lang="en-US" dirty="0" smtClean="0"/>
              <a:t>Overview</a:t>
            </a:r>
            <a:endParaRPr lang="en-US" dirty="0"/>
          </a:p>
        </p:txBody>
      </p:sp>
    </p:spTree>
    <p:extLst>
      <p:ext uri="{BB962C8B-B14F-4D97-AF65-F5344CB8AC3E}">
        <p14:creationId xmlns:p14="http://schemas.microsoft.com/office/powerpoint/2010/main" val="22282647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33400"/>
            <a:ext cx="7024744" cy="1143000"/>
          </a:xfrm>
        </p:spPr>
        <p:txBody>
          <a:bodyPr>
            <a:normAutofit/>
          </a:bodyPr>
          <a:lstStyle/>
          <a:p>
            <a:r>
              <a:rPr lang="en-US" dirty="0" smtClean="0"/>
              <a:t>What is the USITC?</a:t>
            </a:r>
            <a:endParaRPr lang="en-US" dirty="0"/>
          </a:p>
        </p:txBody>
      </p:sp>
      <p:sp>
        <p:nvSpPr>
          <p:cNvPr id="3" name="Content Placeholder 2"/>
          <p:cNvSpPr>
            <a:spLocks noGrp="1"/>
          </p:cNvSpPr>
          <p:nvPr>
            <p:ph idx="1"/>
          </p:nvPr>
        </p:nvSpPr>
        <p:spPr>
          <a:xfrm>
            <a:off x="1043490" y="1905000"/>
            <a:ext cx="7033710" cy="4173004"/>
          </a:xfrm>
        </p:spPr>
        <p:txBody>
          <a:bodyPr>
            <a:normAutofit/>
          </a:bodyPr>
          <a:lstStyle/>
          <a:p>
            <a:pPr>
              <a:spcBef>
                <a:spcPts val="0"/>
              </a:spcBef>
              <a:spcAft>
                <a:spcPts val="1200"/>
              </a:spcAft>
            </a:pPr>
            <a:r>
              <a:rPr lang="en-US" sz="2200" dirty="0" smtClean="0"/>
              <a:t>Responsible </a:t>
            </a:r>
            <a:r>
              <a:rPr lang="en-US" sz="2200" dirty="0"/>
              <a:t>for investigating violations of Section </a:t>
            </a:r>
            <a:r>
              <a:rPr lang="en-US" sz="2200" dirty="0" smtClean="0"/>
              <a:t>337 and other trade matters</a:t>
            </a:r>
          </a:p>
          <a:p>
            <a:pPr>
              <a:spcBef>
                <a:spcPts val="0"/>
              </a:spcBef>
            </a:pPr>
            <a:r>
              <a:rPr lang="en-US" sz="2200" dirty="0" smtClean="0"/>
              <a:t>Independent </a:t>
            </a:r>
            <a:r>
              <a:rPr lang="en-US" sz="2200" dirty="0"/>
              <a:t>administrative </a:t>
            </a:r>
            <a:r>
              <a:rPr lang="en-US" sz="2200" dirty="0" smtClean="0"/>
              <a:t>agency within </a:t>
            </a:r>
            <a:r>
              <a:rPr lang="en-US" sz="2200" dirty="0"/>
              <a:t>e</a:t>
            </a:r>
            <a:r>
              <a:rPr lang="en-US" sz="2200" dirty="0" smtClean="0"/>
              <a:t>xecutive branch of U.S. government</a:t>
            </a:r>
          </a:p>
          <a:p>
            <a:pPr lvl="1">
              <a:spcBef>
                <a:spcPts val="0"/>
              </a:spcBef>
              <a:spcAft>
                <a:spcPts val="1200"/>
              </a:spcAft>
            </a:pPr>
            <a:r>
              <a:rPr lang="en-US" sz="1800" dirty="0" smtClean="0"/>
              <a:t>Not part of the judicial branch like district courts</a:t>
            </a:r>
          </a:p>
          <a:p>
            <a:pPr>
              <a:spcBef>
                <a:spcPts val="0"/>
              </a:spcBef>
            </a:pPr>
            <a:r>
              <a:rPr lang="en-US" sz="2200" dirty="0" smtClean="0"/>
              <a:t>The USITC Comprised of</a:t>
            </a:r>
          </a:p>
          <a:p>
            <a:pPr lvl="1">
              <a:spcBef>
                <a:spcPts val="0"/>
              </a:spcBef>
            </a:pPr>
            <a:r>
              <a:rPr lang="en-US" sz="1800" dirty="0" smtClean="0"/>
              <a:t>Six Commissioners</a:t>
            </a:r>
          </a:p>
          <a:p>
            <a:pPr lvl="1">
              <a:spcBef>
                <a:spcPts val="0"/>
              </a:spcBef>
            </a:pPr>
            <a:r>
              <a:rPr lang="en-US" sz="1800" dirty="0" smtClean="0"/>
              <a:t>Six Administrative Law Judges</a:t>
            </a:r>
          </a:p>
          <a:p>
            <a:pPr lvl="1">
              <a:spcBef>
                <a:spcPts val="0"/>
              </a:spcBef>
            </a:pPr>
            <a:r>
              <a:rPr lang="en-US" sz="1800" dirty="0" smtClean="0"/>
              <a:t>Office of Unfair Import Investigations</a:t>
            </a:r>
          </a:p>
          <a:p>
            <a:pPr lvl="1">
              <a:spcBef>
                <a:spcPts val="0"/>
              </a:spcBef>
            </a:pPr>
            <a:r>
              <a:rPr lang="en-US" sz="1800" dirty="0" smtClean="0"/>
              <a:t>Office of General Counsel</a:t>
            </a:r>
            <a:endParaRPr lang="en-US" sz="1800" dirty="0"/>
          </a:p>
        </p:txBody>
      </p:sp>
      <p:sp>
        <p:nvSpPr>
          <p:cNvPr id="4" name="Slide Number Placeholder 3"/>
          <p:cNvSpPr>
            <a:spLocks noGrp="1"/>
          </p:cNvSpPr>
          <p:nvPr>
            <p:ph type="sldNum" sz="quarter" idx="12"/>
          </p:nvPr>
        </p:nvSpPr>
        <p:spPr/>
        <p:txBody>
          <a:bodyPr/>
          <a:lstStyle/>
          <a:p>
            <a:fld id="{F7B8A778-2DD6-464E-965B-F8C782DA3626}" type="slidenum">
              <a:rPr lang="en-US" smtClean="0"/>
              <a:t>14</a:t>
            </a:fld>
            <a:endParaRPr lang="en-US" dirty="0"/>
          </a:p>
        </p:txBody>
      </p:sp>
      <p:sp>
        <p:nvSpPr>
          <p:cNvPr id="5" name="Text Placeholder 4"/>
          <p:cNvSpPr>
            <a:spLocks noGrp="1"/>
          </p:cNvSpPr>
          <p:nvPr>
            <p:ph type="body" sz="quarter" idx="13"/>
          </p:nvPr>
        </p:nvSpPr>
        <p:spPr>
          <a:xfrm>
            <a:off x="4641850" y="76200"/>
            <a:ext cx="3502025" cy="533400"/>
          </a:xfrm>
        </p:spPr>
        <p:txBody>
          <a:bodyPr>
            <a:normAutofit/>
          </a:bodyPr>
          <a:lstStyle/>
          <a:p>
            <a:r>
              <a:rPr lang="en-US" dirty="0" smtClean="0"/>
              <a:t>Overview</a:t>
            </a:r>
            <a:endParaRPr lang="en-US" dirty="0"/>
          </a:p>
        </p:txBody>
      </p:sp>
    </p:spTree>
    <p:extLst>
      <p:ext uri="{BB962C8B-B14F-4D97-AF65-F5344CB8AC3E}">
        <p14:creationId xmlns:p14="http://schemas.microsoft.com/office/powerpoint/2010/main" val="607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024744" cy="1143000"/>
          </a:xfrm>
        </p:spPr>
        <p:txBody>
          <a:bodyPr>
            <a:normAutofit/>
          </a:bodyPr>
          <a:lstStyle/>
          <a:p>
            <a:r>
              <a:rPr lang="en-US" dirty="0" smtClean="0"/>
              <a:t>Section 337 Participants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99235083"/>
              </p:ext>
            </p:extLst>
          </p:nvPr>
        </p:nvGraphicFramePr>
        <p:xfrm>
          <a:off x="526807" y="1752600"/>
          <a:ext cx="8090387" cy="4381500"/>
        </p:xfrm>
        <a:graphic>
          <a:graphicData uri="http://schemas.openxmlformats.org/drawingml/2006/table">
            <a:tbl>
              <a:tblPr firstRow="1" bandRow="1">
                <a:tableStyleId>{0E3FDE45-AF77-4B5C-9715-49D594BDF05E}</a:tableStyleId>
              </a:tblPr>
              <a:tblGrid>
                <a:gridCol w="2978393"/>
                <a:gridCol w="5111994"/>
              </a:tblGrid>
              <a:tr h="370840">
                <a:tc>
                  <a:txBody>
                    <a:bodyPr/>
                    <a:lstStyle/>
                    <a:p>
                      <a:pPr algn="l"/>
                      <a:r>
                        <a:rPr lang="en-US" sz="2000" b="0" dirty="0" smtClean="0">
                          <a:latin typeface="Tahoma" panose="020B0604030504040204" pitchFamily="34" charset="0"/>
                          <a:ea typeface="Tahoma" panose="020B0604030504040204" pitchFamily="34" charset="0"/>
                          <a:cs typeface="Tahoma" panose="020B0604030504040204" pitchFamily="34" charset="0"/>
                        </a:rPr>
                        <a:t>Complainant(s)</a:t>
                      </a:r>
                      <a:endParaRPr lang="en-US" sz="2000" b="0" dirty="0">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tc>
                <a:tc>
                  <a:txBody>
                    <a:bodyPr/>
                    <a:lstStyle/>
                    <a:p>
                      <a:pPr algn="l"/>
                      <a:r>
                        <a:rPr lang="en-US" sz="1750" b="0" dirty="0" smtClean="0">
                          <a:latin typeface="Tahoma" panose="020B0604030504040204" pitchFamily="34" charset="0"/>
                          <a:ea typeface="Tahoma" panose="020B0604030504040204" pitchFamily="34" charset="0"/>
                          <a:cs typeface="Tahoma" panose="020B0604030504040204" pitchFamily="34" charset="0"/>
                        </a:rPr>
                        <a:t>Party</a:t>
                      </a:r>
                      <a:r>
                        <a:rPr lang="en-US" sz="1750" b="0" baseline="0" dirty="0" smtClean="0">
                          <a:latin typeface="Tahoma" panose="020B0604030504040204" pitchFamily="34" charset="0"/>
                          <a:ea typeface="Tahoma" panose="020B0604030504040204" pitchFamily="34" charset="0"/>
                          <a:cs typeface="Tahoma" panose="020B0604030504040204" pitchFamily="34" charset="0"/>
                        </a:rPr>
                        <a:t> who seeks investigation of Section 337 violation by filing a complaint </a:t>
                      </a:r>
                      <a:endParaRPr lang="en-US" sz="1750" b="0" dirty="0">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tc>
              </a:tr>
              <a:tr h="370840">
                <a:tc>
                  <a:txBody>
                    <a:bodyPr/>
                    <a:lstStyle/>
                    <a:p>
                      <a:pPr algn="l"/>
                      <a:r>
                        <a:rPr lang="en-US" sz="2000" dirty="0" smtClean="0">
                          <a:latin typeface="Tahoma" panose="020B0604030504040204" pitchFamily="34" charset="0"/>
                          <a:ea typeface="Tahoma" panose="020B0604030504040204" pitchFamily="34" charset="0"/>
                          <a:cs typeface="Tahoma" panose="020B0604030504040204" pitchFamily="34" charset="0"/>
                        </a:rPr>
                        <a:t>Respondent(s)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tc>
                <a:tc>
                  <a:txBody>
                    <a:bodyPr/>
                    <a:lstStyle/>
                    <a:p>
                      <a:pPr algn="l"/>
                      <a:r>
                        <a:rPr lang="en-US" sz="1750" dirty="0" smtClean="0">
                          <a:latin typeface="Tahoma" panose="020B0604030504040204" pitchFamily="34" charset="0"/>
                          <a:ea typeface="Tahoma" panose="020B0604030504040204" pitchFamily="34" charset="0"/>
                          <a:cs typeface="Tahoma" panose="020B0604030504040204" pitchFamily="34" charset="0"/>
                        </a:rPr>
                        <a:t>Party against whom complaint is filed, and whose conduct and articles are investigated</a:t>
                      </a:r>
                      <a:endParaRPr lang="en-US" sz="1750" dirty="0">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tc>
              </a:tr>
              <a:tr h="370840">
                <a:tc>
                  <a:txBody>
                    <a:bodyPr/>
                    <a:lstStyle/>
                    <a:p>
                      <a:pPr algn="l"/>
                      <a:r>
                        <a:rPr lang="en-US" sz="2000" dirty="0" smtClean="0">
                          <a:latin typeface="Tahoma" panose="020B0604030504040204" pitchFamily="34" charset="0"/>
                          <a:ea typeface="Tahoma" panose="020B0604030504040204" pitchFamily="34" charset="0"/>
                          <a:cs typeface="Tahoma" panose="020B0604030504040204" pitchFamily="34" charset="0"/>
                        </a:rPr>
                        <a:t>Office of Unfair Import</a:t>
                      </a:r>
                      <a:r>
                        <a:rPr lang="en-US" sz="2000" baseline="0" dirty="0" smtClean="0">
                          <a:latin typeface="Tahoma" panose="020B0604030504040204" pitchFamily="34" charset="0"/>
                          <a:ea typeface="Tahoma" panose="020B0604030504040204" pitchFamily="34" charset="0"/>
                          <a:cs typeface="Tahoma" panose="020B0604030504040204" pitchFamily="34" charset="0"/>
                        </a:rPr>
                        <a:t> Investigations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tc>
                <a:tc>
                  <a:txBody>
                    <a:bodyPr/>
                    <a:lstStyle/>
                    <a:p>
                      <a:pPr algn="l"/>
                      <a:r>
                        <a:rPr lang="en-US" sz="1750" dirty="0" smtClean="0">
                          <a:latin typeface="Tahoma" panose="020B0604030504040204" pitchFamily="34" charset="0"/>
                          <a:ea typeface="Tahoma" panose="020B0604030504040204" pitchFamily="34" charset="0"/>
                          <a:cs typeface="Tahoma" panose="020B0604030504040204" pitchFamily="34" charset="0"/>
                        </a:rPr>
                        <a:t>Neutral party who represents the public and often mediates between Complainant and Respondent.</a:t>
                      </a:r>
                      <a:endParaRPr lang="en-US" sz="1750" dirty="0">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tc>
              </a:tr>
              <a:tr h="370840">
                <a:tc>
                  <a:txBody>
                    <a:bodyPr/>
                    <a:lstStyle/>
                    <a:p>
                      <a:pPr algn="l"/>
                      <a:r>
                        <a:rPr lang="en-US" sz="2000" dirty="0" smtClean="0">
                          <a:latin typeface="Tahoma" panose="020B0604030504040204" pitchFamily="34" charset="0"/>
                          <a:ea typeface="Tahoma" panose="020B0604030504040204" pitchFamily="34" charset="0"/>
                          <a:cs typeface="Tahoma" panose="020B0604030504040204" pitchFamily="34" charset="0"/>
                        </a:rPr>
                        <a:t>Administrative Law Judge (ALJ)</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tc>
                <a:tc>
                  <a:txBody>
                    <a:bodyPr/>
                    <a:lstStyle/>
                    <a:p>
                      <a:pPr algn="l"/>
                      <a:r>
                        <a:rPr lang="en-US" sz="1750" dirty="0" smtClean="0">
                          <a:latin typeface="Tahoma" panose="020B0604030504040204" pitchFamily="34" charset="0"/>
                          <a:ea typeface="Tahoma" panose="020B0604030504040204" pitchFamily="34" charset="0"/>
                          <a:cs typeface="Tahoma" panose="020B0604030504040204" pitchFamily="34" charset="0"/>
                        </a:rPr>
                        <a:t>Presides over investigation, </a:t>
                      </a:r>
                      <a:r>
                        <a:rPr lang="en-US" sz="1750" baseline="0" dirty="0" smtClean="0">
                          <a:latin typeface="Tahoma" panose="020B0604030504040204" pitchFamily="34" charset="0"/>
                          <a:ea typeface="Tahoma" panose="020B0604030504040204" pitchFamily="34" charset="0"/>
                          <a:cs typeface="Tahoma" panose="020B0604030504040204" pitchFamily="34" charset="0"/>
                        </a:rPr>
                        <a:t>collects evidence and issues an “initial determination” on merits. </a:t>
                      </a:r>
                    </a:p>
                  </a:txBody>
                  <a:tcPr marL="137160" marR="137160" marT="137160" marB="137160"/>
                </a:tc>
              </a:tr>
              <a:tr h="370840">
                <a:tc>
                  <a:txBody>
                    <a:bodyPr/>
                    <a:lstStyle/>
                    <a:p>
                      <a:pPr algn="l"/>
                      <a:r>
                        <a:rPr lang="en-US" sz="2000" dirty="0" smtClean="0">
                          <a:latin typeface="Tahoma" panose="020B0604030504040204" pitchFamily="34" charset="0"/>
                          <a:ea typeface="Tahoma" panose="020B0604030504040204" pitchFamily="34" charset="0"/>
                          <a:cs typeface="Tahoma" panose="020B0604030504040204" pitchFamily="34" charset="0"/>
                        </a:rPr>
                        <a:t>Commissioners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tc>
                <a:tc>
                  <a:txBody>
                    <a:bodyPr/>
                    <a:lstStyle/>
                    <a:p>
                      <a:pPr algn="l"/>
                      <a:r>
                        <a:rPr lang="en-US" sz="1750" dirty="0" smtClean="0">
                          <a:latin typeface="Tahoma" panose="020B0604030504040204" pitchFamily="34" charset="0"/>
                          <a:ea typeface="Tahoma" panose="020B0604030504040204" pitchFamily="34" charset="0"/>
                          <a:cs typeface="Tahoma" panose="020B0604030504040204" pitchFamily="34" charset="0"/>
                        </a:rPr>
                        <a:t>Receive internal “appeal” of ALJ’s </a:t>
                      </a:r>
                      <a:r>
                        <a:rPr lang="en-US" sz="1750" baseline="0" dirty="0" smtClean="0">
                          <a:latin typeface="Tahoma" panose="020B0604030504040204" pitchFamily="34" charset="0"/>
                          <a:ea typeface="Tahoma" panose="020B0604030504040204" pitchFamily="34" charset="0"/>
                          <a:cs typeface="Tahoma" panose="020B0604030504040204" pitchFamily="34" charset="0"/>
                        </a:rPr>
                        <a:t>determination and decide whether to affirm, amend or reverse.</a:t>
                      </a:r>
                      <a:endParaRPr lang="en-US" sz="1750" dirty="0">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tc>
              </a:tr>
            </a:tbl>
          </a:graphicData>
        </a:graphic>
      </p:graphicFrame>
      <p:sp>
        <p:nvSpPr>
          <p:cNvPr id="4" name="Slide Number Placeholder 3"/>
          <p:cNvSpPr>
            <a:spLocks noGrp="1"/>
          </p:cNvSpPr>
          <p:nvPr>
            <p:ph type="sldNum" sz="quarter" idx="12"/>
          </p:nvPr>
        </p:nvSpPr>
        <p:spPr/>
        <p:txBody>
          <a:bodyPr/>
          <a:lstStyle/>
          <a:p>
            <a:fld id="{F7B8A778-2DD6-464E-965B-F8C782DA3626}" type="slidenum">
              <a:rPr lang="en-US" smtClean="0"/>
              <a:t>15</a:t>
            </a:fld>
            <a:endParaRPr lang="en-US" dirty="0"/>
          </a:p>
        </p:txBody>
      </p:sp>
      <p:sp>
        <p:nvSpPr>
          <p:cNvPr id="5" name="Text Placeholder 4"/>
          <p:cNvSpPr>
            <a:spLocks noGrp="1"/>
          </p:cNvSpPr>
          <p:nvPr>
            <p:ph type="body" sz="quarter" idx="13"/>
          </p:nvPr>
        </p:nvSpPr>
        <p:spPr/>
        <p:txBody>
          <a:bodyPr/>
          <a:lstStyle/>
          <a:p>
            <a:r>
              <a:rPr lang="en-US" dirty="0" smtClean="0"/>
              <a:t>Overview</a:t>
            </a:r>
            <a:endParaRPr lang="en-US" dirty="0"/>
          </a:p>
        </p:txBody>
      </p:sp>
    </p:spTree>
    <p:extLst>
      <p:ext uri="{BB962C8B-B14F-4D97-AF65-F5344CB8AC3E}">
        <p14:creationId xmlns:p14="http://schemas.microsoft.com/office/powerpoint/2010/main" val="40393557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7200"/>
            <a:ext cx="7024744" cy="1143000"/>
          </a:xfrm>
        </p:spPr>
        <p:txBody>
          <a:bodyPr/>
          <a:lstStyle/>
          <a:p>
            <a:r>
              <a:rPr lang="en-US" dirty="0" smtClean="0"/>
              <a:t>Section 337 Remedies</a:t>
            </a:r>
            <a:endParaRPr lang="en-US" dirty="0"/>
          </a:p>
        </p:txBody>
      </p:sp>
      <p:sp>
        <p:nvSpPr>
          <p:cNvPr id="3" name="Content Placeholder 2"/>
          <p:cNvSpPr>
            <a:spLocks noGrp="1"/>
          </p:cNvSpPr>
          <p:nvPr>
            <p:ph idx="1"/>
          </p:nvPr>
        </p:nvSpPr>
        <p:spPr>
          <a:xfrm>
            <a:off x="1043489" y="1752600"/>
            <a:ext cx="7414711" cy="4191000"/>
          </a:xfrm>
        </p:spPr>
        <p:txBody>
          <a:bodyPr>
            <a:noAutofit/>
          </a:bodyPr>
          <a:lstStyle/>
          <a:p>
            <a:pPr>
              <a:spcBef>
                <a:spcPts val="0"/>
              </a:spcBef>
            </a:pPr>
            <a:r>
              <a:rPr lang="en-US" sz="2200" dirty="0" smtClean="0"/>
              <a:t>Limited </a:t>
            </a:r>
            <a:r>
              <a:rPr lang="en-US" sz="2200" dirty="0"/>
              <a:t>Exclusion Order</a:t>
            </a:r>
          </a:p>
          <a:p>
            <a:pPr lvl="1">
              <a:spcBef>
                <a:spcPts val="0"/>
              </a:spcBef>
            </a:pPr>
            <a:r>
              <a:rPr lang="en-US" sz="1800" dirty="0"/>
              <a:t>Automatic remedy if </a:t>
            </a:r>
            <a:r>
              <a:rPr lang="en-US" sz="1800" dirty="0" smtClean="0"/>
              <a:t>Section 337 is violate</a:t>
            </a:r>
            <a:endParaRPr lang="en-US" sz="1800" dirty="0"/>
          </a:p>
          <a:p>
            <a:pPr lvl="1">
              <a:spcBef>
                <a:spcPts val="0"/>
              </a:spcBef>
            </a:pPr>
            <a:r>
              <a:rPr lang="en-US" sz="1800" dirty="0"/>
              <a:t>excludes infringing products of specific litigating party (</a:t>
            </a:r>
            <a:r>
              <a:rPr lang="en-US" sz="1800" i="1" dirty="0"/>
              <a:t>in rem</a:t>
            </a:r>
            <a:r>
              <a:rPr lang="en-US" sz="1800" dirty="0"/>
              <a:t>)</a:t>
            </a:r>
          </a:p>
          <a:p>
            <a:pPr>
              <a:spcBef>
                <a:spcPts val="0"/>
              </a:spcBef>
            </a:pPr>
            <a:r>
              <a:rPr lang="en-US" sz="2200" dirty="0" smtClean="0"/>
              <a:t>General </a:t>
            </a:r>
            <a:r>
              <a:rPr lang="en-US" sz="2200" dirty="0"/>
              <a:t>Exclusion </a:t>
            </a:r>
            <a:r>
              <a:rPr lang="en-US" sz="2200" dirty="0" smtClean="0"/>
              <a:t>Order</a:t>
            </a:r>
          </a:p>
          <a:p>
            <a:pPr lvl="1">
              <a:spcBef>
                <a:spcPts val="0"/>
              </a:spcBef>
            </a:pPr>
            <a:r>
              <a:rPr lang="en-US" sz="1800" dirty="0" smtClean="0"/>
              <a:t>excludes </a:t>
            </a:r>
            <a:r>
              <a:rPr lang="en-US" sz="1800" dirty="0"/>
              <a:t>infringing products from all sources, whether source was a </a:t>
            </a:r>
            <a:r>
              <a:rPr lang="en-US" sz="1800" dirty="0" smtClean="0"/>
              <a:t>respondent or </a:t>
            </a:r>
            <a:r>
              <a:rPr lang="en-US" sz="1800" dirty="0"/>
              <a:t>not (</a:t>
            </a:r>
            <a:r>
              <a:rPr lang="en-US" sz="1800" i="1" dirty="0"/>
              <a:t>in rem</a:t>
            </a:r>
            <a:r>
              <a:rPr lang="en-US" sz="1800" dirty="0"/>
              <a:t>)</a:t>
            </a:r>
          </a:p>
          <a:p>
            <a:pPr>
              <a:spcBef>
                <a:spcPts val="0"/>
              </a:spcBef>
            </a:pPr>
            <a:r>
              <a:rPr lang="en-US" sz="2200" dirty="0" smtClean="0"/>
              <a:t>Cease </a:t>
            </a:r>
            <a:r>
              <a:rPr lang="en-US" sz="2200" dirty="0"/>
              <a:t>and Desist </a:t>
            </a:r>
            <a:r>
              <a:rPr lang="en-US" sz="2200" dirty="0" smtClean="0"/>
              <a:t>Order</a:t>
            </a:r>
          </a:p>
          <a:p>
            <a:pPr lvl="1">
              <a:spcBef>
                <a:spcPts val="0"/>
              </a:spcBef>
            </a:pPr>
            <a:r>
              <a:rPr lang="en-US" sz="1800" dirty="0" smtClean="0"/>
              <a:t>Prohibits U.S. conduct if respondent that maintains commercially </a:t>
            </a:r>
            <a:r>
              <a:rPr lang="en-US" sz="1800" dirty="0"/>
              <a:t>significant inventory of imported infringing goods (</a:t>
            </a:r>
            <a:r>
              <a:rPr lang="en-US" sz="1800" i="1" dirty="0"/>
              <a:t>in personam</a:t>
            </a:r>
            <a:r>
              <a:rPr lang="en-US" sz="1800" dirty="0" smtClean="0"/>
              <a:t>)</a:t>
            </a:r>
          </a:p>
          <a:p>
            <a:pPr>
              <a:spcBef>
                <a:spcPts val="0"/>
              </a:spcBef>
            </a:pPr>
            <a:r>
              <a:rPr lang="en-US" sz="2200" dirty="0" smtClean="0"/>
              <a:t>No monetary </a:t>
            </a:r>
            <a:r>
              <a:rPr lang="en-US" sz="2200" dirty="0" smtClean="0"/>
              <a:t>damages </a:t>
            </a:r>
            <a:r>
              <a:rPr lang="en-US" sz="2200" dirty="0" smtClean="0"/>
              <a:t>at the USITC</a:t>
            </a:r>
            <a:endParaRPr lang="en-US" sz="2200" dirty="0" smtClean="0"/>
          </a:p>
          <a:p>
            <a:pPr>
              <a:spcBef>
                <a:spcPts val="0"/>
              </a:spcBef>
            </a:pPr>
            <a:r>
              <a:rPr lang="en-US" sz="2200" dirty="0" smtClean="0"/>
              <a:t>Remedy </a:t>
            </a:r>
            <a:r>
              <a:rPr lang="en-US" sz="2200" dirty="0"/>
              <a:t>must not be contrary to the public </a:t>
            </a:r>
            <a:r>
              <a:rPr lang="en-US" sz="2200" dirty="0" smtClean="0"/>
              <a:t>interest</a:t>
            </a:r>
            <a:endParaRPr lang="en-US" sz="2200" dirty="0"/>
          </a:p>
        </p:txBody>
      </p:sp>
      <p:sp>
        <p:nvSpPr>
          <p:cNvPr id="4" name="Slide Number Placeholder 3"/>
          <p:cNvSpPr>
            <a:spLocks noGrp="1"/>
          </p:cNvSpPr>
          <p:nvPr>
            <p:ph type="sldNum" sz="quarter" idx="12"/>
          </p:nvPr>
        </p:nvSpPr>
        <p:spPr/>
        <p:txBody>
          <a:bodyPr/>
          <a:lstStyle/>
          <a:p>
            <a:fld id="{F7B8A778-2DD6-464E-965B-F8C782DA3626}" type="slidenum">
              <a:rPr lang="en-US" smtClean="0"/>
              <a:t>16</a:t>
            </a:fld>
            <a:endParaRPr lang="en-US" dirty="0"/>
          </a:p>
        </p:txBody>
      </p:sp>
      <p:sp>
        <p:nvSpPr>
          <p:cNvPr id="6" name="Text Placeholder 4"/>
          <p:cNvSpPr>
            <a:spLocks noGrp="1"/>
          </p:cNvSpPr>
          <p:nvPr>
            <p:ph type="body" sz="quarter" idx="13"/>
          </p:nvPr>
        </p:nvSpPr>
        <p:spPr>
          <a:xfrm>
            <a:off x="4641850" y="76200"/>
            <a:ext cx="3502025" cy="533400"/>
          </a:xfrm>
        </p:spPr>
        <p:txBody>
          <a:bodyPr>
            <a:normAutofit/>
          </a:bodyPr>
          <a:lstStyle/>
          <a:p>
            <a:r>
              <a:rPr lang="en-US" dirty="0" smtClean="0"/>
              <a:t>Overview</a:t>
            </a:r>
            <a:endParaRPr lang="en-US" dirty="0"/>
          </a:p>
        </p:txBody>
      </p:sp>
    </p:spTree>
    <p:extLst>
      <p:ext uri="{BB962C8B-B14F-4D97-AF65-F5344CB8AC3E}">
        <p14:creationId xmlns:p14="http://schemas.microsoft.com/office/powerpoint/2010/main" val="41305503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797283" y="2156132"/>
            <a:ext cx="5549434" cy="4114800"/>
            <a:chOff x="1797283" y="2156132"/>
            <a:chExt cx="5549434" cy="4114800"/>
          </a:xfrm>
        </p:grpSpPr>
        <p:pic>
          <p:nvPicPr>
            <p:cNvPr id="3074" name="Picture 2" descr="http://www.yourchildlearns.com/images/map-of-united-stat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283" y="2156132"/>
              <a:ext cx="5549434" cy="41148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cease-and-desist-stamp.png"/>
            <p:cNvPicPr>
              <a:picLocks noChangeAspect="1"/>
            </p:cNvPicPr>
            <p:nvPr/>
          </p:nvPicPr>
          <p:blipFill>
            <a:blip r:embed="rId3">
              <a:lum bright="30000"/>
            </a:blip>
            <a:stretch>
              <a:fillRect/>
            </a:stretch>
          </p:blipFill>
          <p:spPr>
            <a:xfrm>
              <a:off x="2326184" y="2470765"/>
              <a:ext cx="3769816" cy="2558435"/>
            </a:xfrm>
            <a:prstGeom prst="rect">
              <a:avLst/>
            </a:prstGeom>
          </p:spPr>
        </p:pic>
      </p:grpSp>
      <p:sp>
        <p:nvSpPr>
          <p:cNvPr id="2" name="Title 1"/>
          <p:cNvSpPr>
            <a:spLocks noGrp="1"/>
          </p:cNvSpPr>
          <p:nvPr>
            <p:ph type="title"/>
          </p:nvPr>
        </p:nvSpPr>
        <p:spPr>
          <a:xfrm>
            <a:off x="1043490" y="685800"/>
            <a:ext cx="7024744" cy="1143000"/>
          </a:xfrm>
        </p:spPr>
        <p:txBody>
          <a:bodyPr>
            <a:normAutofit/>
          </a:bodyPr>
          <a:lstStyle/>
          <a:p>
            <a:r>
              <a:rPr lang="en-US" sz="3400" dirty="0" smtClean="0"/>
              <a:t>Remedy for a Section 337 </a:t>
            </a:r>
            <a:br>
              <a:rPr lang="en-US" sz="3400" dirty="0" smtClean="0"/>
            </a:br>
            <a:r>
              <a:rPr lang="en-US" sz="3400" dirty="0" smtClean="0"/>
              <a:t>Violation is a Prospective </a:t>
            </a:r>
            <a:r>
              <a:rPr lang="en-US" sz="3400" b="1" dirty="0" smtClean="0"/>
              <a:t>HALT</a:t>
            </a:r>
            <a:endParaRPr lang="en-US" sz="3400" b="1" dirty="0"/>
          </a:p>
        </p:txBody>
      </p:sp>
      <p:sp>
        <p:nvSpPr>
          <p:cNvPr id="4" name="Slide Number Placeholder 3"/>
          <p:cNvSpPr>
            <a:spLocks noGrp="1"/>
          </p:cNvSpPr>
          <p:nvPr>
            <p:ph type="sldNum" sz="quarter" idx="12"/>
          </p:nvPr>
        </p:nvSpPr>
        <p:spPr/>
        <p:txBody>
          <a:bodyPr/>
          <a:lstStyle/>
          <a:p>
            <a:fld id="{F7B8A778-2DD6-464E-965B-F8C782DA3626}" type="slidenum">
              <a:rPr lang="en-US" smtClean="0"/>
              <a:t>17</a:t>
            </a:fld>
            <a:endParaRPr lang="en-US" dirty="0"/>
          </a:p>
        </p:txBody>
      </p:sp>
      <p:sp>
        <p:nvSpPr>
          <p:cNvPr id="6" name="Text Placeholder 4"/>
          <p:cNvSpPr>
            <a:spLocks noGrp="1"/>
          </p:cNvSpPr>
          <p:nvPr>
            <p:ph type="body" sz="quarter" idx="13"/>
          </p:nvPr>
        </p:nvSpPr>
        <p:spPr/>
        <p:txBody>
          <a:bodyPr>
            <a:normAutofit/>
          </a:bodyPr>
          <a:lstStyle/>
          <a:p>
            <a:r>
              <a:rPr lang="en-US" dirty="0" smtClean="0"/>
              <a:t>Overview</a:t>
            </a:r>
            <a:endParaRPr lang="en-US" dirty="0"/>
          </a:p>
        </p:txBody>
      </p:sp>
      <p:pic>
        <p:nvPicPr>
          <p:cNvPr id="3078" name="Picture 6" descr="http://www.hhloans.com/images/StandardImage/120614_08271562_Stop%20Sig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4126066"/>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www.hhloans.com/images/StandardImage/120614_08271562_Stop%20Sig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0" y="4430866"/>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www.hhloans.com/images/StandardImage/120614_08271562_Stop%20Sig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6242" y="4888066"/>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www.hhloans.com/images/StandardImage/120614_08271562_Stop%20Sig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7262" y="535479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www.hhloans.com/images/StandardImage/120614_08271562_Stop%20Sig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9683" y="1927532"/>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www.hhloans.com/images/StandardImage/120614_08271562_Stop%20Sig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8683" y="2902974"/>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www.hhloans.com/images/StandardImage/120614_08271562_Stop%20Sig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3135466"/>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www.hhloans.com/images/StandardImage/120614_08271562_Stop%20Sig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9445" y="41148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www.hhloans.com/images/StandardImage/120614_08271562_Stop%20Sig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7879" y="4888066"/>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www.hhloans.com/images/StandardImage/120614_08271562_Stop%20Sig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9828" y="523875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www.hhloans.com/images/StandardImage/120614_08271562_Stop%20Sig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7879" y="3131574"/>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www.hhloans.com/images/StandardImage/120614_08271562_Stop%20Sig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7262" y="219249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ttp://www.hhloans.com/images/StandardImage/120614_08271562_Stop%20Sig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2074299"/>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ttp://www.hhloans.com/images/StandardImage/120614_08271562_Stop%20Sig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0586" y="23622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http://www.hhloans.com/images/StandardImage/120614_08271562_Stop%20Sig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3820" y="5732309"/>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ttp://www.hhloans.com/images/StandardImage/120614_08271562_Stop%20Sig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6386" y="5688166"/>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img3.wikia.nocookie.net/__cb20080510194023/wowwiki/images/4/4f/Cra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33400" y="3421704"/>
            <a:ext cx="1371600" cy="13861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http://img3.wikia.nocookie.net/__cb20080510194023/wowwiki/images/4/4f/Cra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8381" y="5090808"/>
            <a:ext cx="1371600" cy="138619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http://img3.wikia.nocookie.net/__cb20080510194023/wowwiki/images/4/4f/Cra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1886" y="3581400"/>
            <a:ext cx="954462" cy="96461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http://img3.wikia.nocookie.net/__cb20080510194023/wowwiki/images/4/4f/Cra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400096" flipH="1">
            <a:off x="7235269" y="2598170"/>
            <a:ext cx="1136928" cy="114902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http://img3.wikia.nocookie.net/__cb20080510194023/wowwiki/images/4/4f/Cra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2785" y="4583266"/>
            <a:ext cx="1109415" cy="1121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5402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1143000"/>
          </a:xfrm>
        </p:spPr>
        <p:txBody>
          <a:bodyPr>
            <a:normAutofit fontScale="90000"/>
          </a:bodyPr>
          <a:lstStyle/>
          <a:p>
            <a:r>
              <a:rPr lang="en-US" dirty="0" smtClean="0"/>
              <a:t>USITC &amp; District Court - </a:t>
            </a:r>
            <a:br>
              <a:rPr lang="en-US" dirty="0" smtClean="0"/>
            </a:br>
            <a:r>
              <a:rPr lang="en-US" dirty="0" smtClean="0"/>
              <a:t>Parallel Actions</a:t>
            </a:r>
            <a:endParaRPr lang="en-US" dirty="0"/>
          </a:p>
        </p:txBody>
      </p:sp>
      <p:sp>
        <p:nvSpPr>
          <p:cNvPr id="3" name="Content Placeholder 2"/>
          <p:cNvSpPr>
            <a:spLocks noGrp="1"/>
          </p:cNvSpPr>
          <p:nvPr>
            <p:ph idx="1"/>
          </p:nvPr>
        </p:nvSpPr>
        <p:spPr>
          <a:xfrm>
            <a:off x="1043490" y="2262567"/>
            <a:ext cx="7033710" cy="3833433"/>
          </a:xfrm>
        </p:spPr>
        <p:txBody>
          <a:bodyPr>
            <a:normAutofit fontScale="92500"/>
          </a:bodyPr>
          <a:lstStyle/>
          <a:p>
            <a:r>
              <a:rPr lang="en-US" dirty="0" smtClean="0"/>
              <a:t>IP owner may </a:t>
            </a:r>
            <a:r>
              <a:rPr lang="en-US" dirty="0" smtClean="0"/>
              <a:t>still file </a:t>
            </a:r>
            <a:r>
              <a:rPr lang="en-US" dirty="0" smtClean="0"/>
              <a:t>case at the USITC for exclusion order and in District Court for damages</a:t>
            </a:r>
          </a:p>
          <a:p>
            <a:r>
              <a:rPr lang="en-US" dirty="0"/>
              <a:t>28 U.S.C § 1659(a</a:t>
            </a:r>
            <a:r>
              <a:rPr lang="en-US" dirty="0" smtClean="0"/>
              <a:t>)</a:t>
            </a:r>
          </a:p>
          <a:p>
            <a:pPr lvl="1"/>
            <a:r>
              <a:rPr lang="en-US" sz="1900" dirty="0" smtClean="0"/>
              <a:t>Allows a respondent to seek a stay of district </a:t>
            </a:r>
            <a:r>
              <a:rPr lang="en-US" sz="1900" dirty="0"/>
              <a:t>court </a:t>
            </a:r>
            <a:r>
              <a:rPr lang="en-US" sz="1900" dirty="0" smtClean="0"/>
              <a:t>claims </a:t>
            </a:r>
            <a:r>
              <a:rPr lang="en-US" sz="1900" dirty="0"/>
              <a:t>identical to those in </a:t>
            </a:r>
            <a:r>
              <a:rPr lang="en-US" sz="1900" dirty="0" smtClean="0"/>
              <a:t>USITC </a:t>
            </a:r>
            <a:r>
              <a:rPr lang="en-US" sz="1900" dirty="0" smtClean="0"/>
              <a:t>action</a:t>
            </a:r>
          </a:p>
          <a:p>
            <a:pPr lvl="1"/>
            <a:r>
              <a:rPr lang="en-US" sz="1900" dirty="0" smtClean="0"/>
              <a:t>Avoids fighting a case on two fronts</a:t>
            </a:r>
            <a:endParaRPr lang="en-US" sz="1900" dirty="0"/>
          </a:p>
          <a:p>
            <a:r>
              <a:rPr lang="en-US" dirty="0" smtClean="0"/>
              <a:t>Record </a:t>
            </a:r>
            <a:r>
              <a:rPr lang="en-US" dirty="0"/>
              <a:t>in </a:t>
            </a:r>
            <a:r>
              <a:rPr lang="en-US" dirty="0" smtClean="0"/>
              <a:t>USITC </a:t>
            </a:r>
            <a:r>
              <a:rPr lang="en-US" dirty="0"/>
              <a:t>investigation may be used in district court</a:t>
            </a:r>
          </a:p>
          <a:p>
            <a:r>
              <a:rPr lang="en-US" dirty="0" smtClean="0"/>
              <a:t>USITC decision may have preclusive effect on district court case brought or resolved later in time</a:t>
            </a:r>
            <a:endParaRPr lang="en-US" dirty="0"/>
          </a:p>
        </p:txBody>
      </p:sp>
      <p:sp>
        <p:nvSpPr>
          <p:cNvPr id="4" name="Slide Number Placeholder 3"/>
          <p:cNvSpPr>
            <a:spLocks noGrp="1"/>
          </p:cNvSpPr>
          <p:nvPr>
            <p:ph type="sldNum" sz="quarter" idx="12"/>
          </p:nvPr>
        </p:nvSpPr>
        <p:spPr/>
        <p:txBody>
          <a:bodyPr/>
          <a:lstStyle/>
          <a:p>
            <a:fld id="{F7B8A778-2DD6-464E-965B-F8C782DA3626}" type="slidenum">
              <a:rPr lang="en-US" smtClean="0"/>
              <a:t>18</a:t>
            </a:fld>
            <a:endParaRPr lang="en-US" dirty="0"/>
          </a:p>
        </p:txBody>
      </p:sp>
      <p:sp>
        <p:nvSpPr>
          <p:cNvPr id="5" name="Text Placeholder 4"/>
          <p:cNvSpPr>
            <a:spLocks noGrp="1"/>
          </p:cNvSpPr>
          <p:nvPr>
            <p:ph type="body" sz="quarter" idx="13"/>
          </p:nvPr>
        </p:nvSpPr>
        <p:spPr/>
        <p:txBody>
          <a:bodyPr/>
          <a:lstStyle/>
          <a:p>
            <a:r>
              <a:rPr lang="en-US" dirty="0" smtClean="0"/>
              <a:t>Overview</a:t>
            </a:r>
            <a:endParaRPr lang="en-US" dirty="0"/>
          </a:p>
        </p:txBody>
      </p:sp>
    </p:spTree>
    <p:extLst>
      <p:ext uri="{BB962C8B-B14F-4D97-AF65-F5344CB8AC3E}">
        <p14:creationId xmlns:p14="http://schemas.microsoft.com/office/powerpoint/2010/main" val="8493203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3886200"/>
            <a:ext cx="4191000" cy="1702160"/>
          </a:xfrm>
        </p:spPr>
        <p:txBody>
          <a:bodyPr>
            <a:noAutofit/>
          </a:bodyPr>
          <a:lstStyle/>
          <a:p>
            <a:pPr>
              <a:lnSpc>
                <a:spcPct val="80000"/>
              </a:lnSpc>
              <a:spcBef>
                <a:spcPts val="0"/>
              </a:spcBef>
            </a:pPr>
            <a:r>
              <a:rPr lang="en-US" sz="3800" dirty="0" smtClean="0"/>
              <a:t>The Many Benefits of Section 337</a:t>
            </a:r>
            <a:endParaRPr lang="en-US" sz="3800" dirty="0"/>
          </a:p>
        </p:txBody>
      </p:sp>
      <p:sp>
        <p:nvSpPr>
          <p:cNvPr id="3" name="Subtitle 2"/>
          <p:cNvSpPr>
            <a:spLocks noGrp="1"/>
          </p:cNvSpPr>
          <p:nvPr>
            <p:ph type="subTitle" idx="1"/>
          </p:nvPr>
        </p:nvSpPr>
        <p:spPr>
          <a:xfrm>
            <a:off x="228600" y="4114800"/>
            <a:ext cx="4038600" cy="1260629"/>
          </a:xfrm>
        </p:spPr>
        <p:txBody>
          <a:bodyPr>
            <a:normAutofit/>
          </a:bodyPr>
          <a:lstStyle/>
          <a:p>
            <a:pPr>
              <a:lnSpc>
                <a:spcPct val="80000"/>
              </a:lnSpc>
              <a:spcBef>
                <a:spcPts val="0"/>
              </a:spcBef>
            </a:pPr>
            <a:r>
              <a:rPr lang="en-US" sz="2200" dirty="0" smtClean="0"/>
              <a:t>Why </a:t>
            </a:r>
            <a:br>
              <a:rPr lang="en-US" sz="2200" dirty="0" smtClean="0"/>
            </a:br>
            <a:r>
              <a:rPr lang="en-US" sz="2200" dirty="0" smtClean="0"/>
              <a:t>use</a:t>
            </a:r>
            <a:br>
              <a:rPr lang="en-US" sz="2200" dirty="0" smtClean="0"/>
            </a:br>
            <a:r>
              <a:rPr lang="en-US" sz="2200" dirty="0" smtClean="0"/>
              <a:t>it</a:t>
            </a:r>
            <a:r>
              <a:rPr lang="en-US" sz="2200" dirty="0" smtClean="0"/>
              <a:t>?</a:t>
            </a:r>
            <a:endParaRPr lang="en-US" sz="2200" dirty="0"/>
          </a:p>
        </p:txBody>
      </p:sp>
      <p:sp>
        <p:nvSpPr>
          <p:cNvPr id="4" name="Slide Number Placeholder 3"/>
          <p:cNvSpPr>
            <a:spLocks noGrp="1"/>
          </p:cNvSpPr>
          <p:nvPr>
            <p:ph type="sldNum" sz="quarter" idx="4"/>
          </p:nvPr>
        </p:nvSpPr>
        <p:spPr/>
        <p:txBody>
          <a:bodyPr/>
          <a:lstStyle/>
          <a:p>
            <a:fld id="{F7B8A778-2DD6-464E-965B-F8C782DA3626}" type="slidenum">
              <a:rPr lang="en-US" smtClean="0"/>
              <a:pPr/>
              <a:t>19</a:t>
            </a:fld>
            <a:endParaRPr lang="en-US" dirty="0"/>
          </a:p>
        </p:txBody>
      </p:sp>
    </p:spTree>
    <p:extLst>
      <p:ext uri="{BB962C8B-B14F-4D97-AF65-F5344CB8AC3E}">
        <p14:creationId xmlns:p14="http://schemas.microsoft.com/office/powerpoint/2010/main" val="363123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3886200"/>
            <a:ext cx="4191000" cy="1702160"/>
          </a:xfrm>
        </p:spPr>
        <p:txBody>
          <a:bodyPr anchor="ctr">
            <a:normAutofit/>
          </a:bodyPr>
          <a:lstStyle/>
          <a:p>
            <a:pPr>
              <a:lnSpc>
                <a:spcPct val="80000"/>
              </a:lnSpc>
            </a:pPr>
            <a:r>
              <a:rPr lang="en-US" sz="4000" dirty="0"/>
              <a:t>Innovation is key to growth</a:t>
            </a:r>
          </a:p>
        </p:txBody>
      </p:sp>
      <p:sp>
        <p:nvSpPr>
          <p:cNvPr id="3" name="Subtitle 2"/>
          <p:cNvSpPr>
            <a:spLocks noGrp="1"/>
          </p:cNvSpPr>
          <p:nvPr>
            <p:ph type="subTitle" idx="1"/>
          </p:nvPr>
        </p:nvSpPr>
        <p:spPr>
          <a:xfrm>
            <a:off x="152400" y="4073371"/>
            <a:ext cx="4191000" cy="1260629"/>
          </a:xfrm>
        </p:spPr>
        <p:txBody>
          <a:bodyPr anchor="ctr">
            <a:normAutofit/>
          </a:bodyPr>
          <a:lstStyle/>
          <a:p>
            <a:pPr algn="r">
              <a:lnSpc>
                <a:spcPct val="80000"/>
              </a:lnSpc>
              <a:spcBef>
                <a:spcPts val="0"/>
              </a:spcBef>
            </a:pPr>
            <a:r>
              <a:rPr lang="en-US" sz="2400" dirty="0" smtClean="0"/>
              <a:t>One</a:t>
            </a:r>
            <a:br>
              <a:rPr lang="en-US" sz="2400" dirty="0" smtClean="0"/>
            </a:br>
            <a:r>
              <a:rPr lang="en-US" sz="2400" dirty="0" smtClean="0"/>
              <a:t>Indisputable</a:t>
            </a:r>
            <a:br>
              <a:rPr lang="en-US" sz="2400" dirty="0" smtClean="0"/>
            </a:br>
            <a:r>
              <a:rPr lang="en-US" sz="2400" dirty="0" smtClean="0"/>
              <a:t>Fact</a:t>
            </a:r>
            <a:endParaRPr lang="en-US" sz="2400" dirty="0"/>
          </a:p>
        </p:txBody>
      </p:sp>
      <p:sp>
        <p:nvSpPr>
          <p:cNvPr id="4" name="Slide Number Placeholder 3"/>
          <p:cNvSpPr>
            <a:spLocks noGrp="1"/>
          </p:cNvSpPr>
          <p:nvPr>
            <p:ph type="sldNum" sz="quarter" idx="4294967295"/>
          </p:nvPr>
        </p:nvSpPr>
        <p:spPr>
          <a:xfrm>
            <a:off x="7367831" y="6499533"/>
            <a:ext cx="1332156" cy="365125"/>
          </a:xfrm>
          <a:prstGeom prst="rect">
            <a:avLst/>
          </a:prstGeom>
        </p:spPr>
        <p:txBody>
          <a:bodyPr/>
          <a:lstStyle/>
          <a:p>
            <a:pPr algn="r"/>
            <a:fld id="{F7B8A778-2DD6-464E-965B-F8C782DA3626}" type="slidenum">
              <a:rPr lang="en-US" sz="1200" smtClean="0">
                <a:latin typeface="Tahoma" panose="020B0604030504040204" pitchFamily="34" charset="0"/>
                <a:ea typeface="Tahoma" panose="020B0604030504040204" pitchFamily="34" charset="0"/>
                <a:cs typeface="Tahoma" panose="020B0604030504040204" pitchFamily="34" charset="0"/>
              </a:rPr>
              <a:pPr algn="r"/>
              <a:t>2</a:t>
            </a:fld>
            <a:endParaRPr lang="en-US"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68711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33400"/>
            <a:ext cx="7024744" cy="1143000"/>
          </a:xfrm>
        </p:spPr>
        <p:txBody>
          <a:bodyPr>
            <a:normAutofit/>
          </a:bodyPr>
          <a:lstStyle/>
          <a:p>
            <a:r>
              <a:rPr lang="en-US" dirty="0" smtClean="0"/>
              <a:t>Section 337 is Unique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6194762"/>
              </p:ext>
            </p:extLst>
          </p:nvPr>
        </p:nvGraphicFramePr>
        <p:xfrm>
          <a:off x="533400" y="2057400"/>
          <a:ext cx="8077200" cy="4191000"/>
        </p:xfrm>
        <a:graphic>
          <a:graphicData uri="http://schemas.openxmlformats.org/drawingml/2006/table">
            <a:tbl>
              <a:tblPr firstRow="1" bandRow="1">
                <a:tableStyleId>{0E3FDE45-AF77-4B5C-9715-49D594BDF05E}</a:tableStyleId>
              </a:tblPr>
              <a:tblGrid>
                <a:gridCol w="2914791"/>
                <a:gridCol w="5162409"/>
              </a:tblGrid>
              <a:tr h="370840">
                <a:tc>
                  <a:txBody>
                    <a:bodyPr/>
                    <a:lstStyle/>
                    <a:p>
                      <a:pPr algn="l"/>
                      <a:r>
                        <a:rPr lang="en-US" sz="2000" b="0" i="0" dirty="0" smtClean="0">
                          <a:latin typeface="Tahoma" panose="020B0604030504040204" pitchFamily="34" charset="0"/>
                          <a:ea typeface="Tahoma" panose="020B0604030504040204" pitchFamily="34" charset="0"/>
                          <a:cs typeface="Tahoma" panose="020B0604030504040204" pitchFamily="34" charset="0"/>
                        </a:rPr>
                        <a:t>Prospective Relief</a:t>
                      </a:r>
                      <a:endParaRPr lang="en-US" sz="2000" b="0" i="0" dirty="0">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tc>
                <a:tc>
                  <a:txBody>
                    <a:bodyPr/>
                    <a:lstStyle/>
                    <a:p>
                      <a:pPr algn="l"/>
                      <a:r>
                        <a:rPr lang="en-US" sz="1750" b="0" baseline="0" dirty="0" smtClean="0">
                          <a:latin typeface="Tahoma" panose="020B0604030504040204" pitchFamily="34" charset="0"/>
                          <a:ea typeface="Tahoma" panose="020B0604030504040204" pitchFamily="34" charset="0"/>
                          <a:cs typeface="Tahoma" panose="020B0604030504040204" pitchFamily="34" charset="0"/>
                        </a:rPr>
                        <a:t>Remedies prohibit future </a:t>
                      </a:r>
                      <a:r>
                        <a:rPr lang="en-US" sz="1750" b="0" baseline="0" dirty="0" smtClean="0">
                          <a:latin typeface="Tahoma" panose="020B0604030504040204" pitchFamily="34" charset="0"/>
                          <a:ea typeface="Tahoma" panose="020B0604030504040204" pitchFamily="34" charset="0"/>
                          <a:cs typeface="Tahoma" panose="020B0604030504040204" pitchFamily="34" charset="0"/>
                        </a:rPr>
                        <a:t>conduct like importation and sale</a:t>
                      </a:r>
                      <a:endParaRPr lang="en-US" sz="1750" b="0" dirty="0">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tc>
              </a:tr>
              <a:tr h="370840">
                <a:tc>
                  <a:txBody>
                    <a:bodyPr/>
                    <a:lstStyle/>
                    <a:p>
                      <a:pPr algn="l"/>
                      <a:r>
                        <a:rPr lang="en-US" sz="2000" b="0" i="0" dirty="0" smtClean="0">
                          <a:latin typeface="Tahoma" panose="020B0604030504040204" pitchFamily="34" charset="0"/>
                          <a:ea typeface="Tahoma" panose="020B0604030504040204" pitchFamily="34" charset="0"/>
                          <a:cs typeface="Tahoma" panose="020B0604030504040204" pitchFamily="34" charset="0"/>
                        </a:rPr>
                        <a:t>Automatic Enforcement</a:t>
                      </a:r>
                      <a:endParaRPr lang="en-US" sz="2000" b="0" i="0" dirty="0">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tc>
                <a:tc>
                  <a:txBody>
                    <a:bodyPr/>
                    <a:lstStyle/>
                    <a:p>
                      <a:pPr algn="l"/>
                      <a:r>
                        <a:rPr lang="en-US" sz="1750" b="0" dirty="0" smtClean="0">
                          <a:latin typeface="Tahoma" panose="020B0604030504040204" pitchFamily="34" charset="0"/>
                          <a:ea typeface="Tahoma" panose="020B0604030504040204" pitchFamily="34" charset="0"/>
                          <a:cs typeface="Tahoma" panose="020B0604030504040204" pitchFamily="34" charset="0"/>
                        </a:rPr>
                        <a:t>Exclusion orders direct U.S. Customs &amp; Border Protection</a:t>
                      </a:r>
                      <a:r>
                        <a:rPr lang="en-US" sz="1750" b="0" baseline="0" dirty="0" smtClean="0">
                          <a:latin typeface="Tahoma" panose="020B0604030504040204" pitchFamily="34" charset="0"/>
                          <a:ea typeface="Tahoma" panose="020B0604030504040204" pitchFamily="34" charset="0"/>
                          <a:cs typeface="Tahoma" panose="020B0604030504040204" pitchFamily="34" charset="0"/>
                        </a:rPr>
                        <a:t> to seize products at the border</a:t>
                      </a:r>
                      <a:endParaRPr lang="en-US" sz="1750" b="0" dirty="0">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tc>
              </a:tr>
              <a:tr h="370840">
                <a:tc>
                  <a:txBody>
                    <a:bodyPr/>
                    <a:lstStyle/>
                    <a:p>
                      <a:pPr algn="l"/>
                      <a:r>
                        <a:rPr lang="en-US" sz="2000" b="0" i="1" dirty="0" smtClean="0">
                          <a:latin typeface="Tahoma" panose="020B0604030504040204" pitchFamily="34" charset="0"/>
                          <a:ea typeface="Tahoma" panose="020B0604030504040204" pitchFamily="34" charset="0"/>
                          <a:cs typeface="Tahoma" panose="020B0604030504040204" pitchFamily="34" charset="0"/>
                        </a:rPr>
                        <a:t>In rem</a:t>
                      </a:r>
                      <a:r>
                        <a:rPr lang="en-US" sz="2000" b="0" i="0" dirty="0" smtClean="0">
                          <a:latin typeface="Tahoma" panose="020B0604030504040204" pitchFamily="34" charset="0"/>
                          <a:ea typeface="Tahoma" panose="020B0604030504040204" pitchFamily="34" charset="0"/>
                          <a:cs typeface="Tahoma" panose="020B0604030504040204" pitchFamily="34" charset="0"/>
                        </a:rPr>
                        <a:t> Jurisdiction</a:t>
                      </a:r>
                      <a:endParaRPr lang="en-US" sz="2000" b="0" i="1" dirty="0">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tc>
                <a:tc>
                  <a:txBody>
                    <a:bodyPr/>
                    <a:lstStyle/>
                    <a:p>
                      <a:pPr algn="l"/>
                      <a:r>
                        <a:rPr lang="en-US" sz="1750" b="0" dirty="0" smtClean="0">
                          <a:latin typeface="Tahoma" panose="020B0604030504040204" pitchFamily="34" charset="0"/>
                          <a:ea typeface="Tahoma" panose="020B0604030504040204" pitchFamily="34" charset="0"/>
                          <a:cs typeface="Tahoma" panose="020B0604030504040204" pitchFamily="34" charset="0"/>
                        </a:rPr>
                        <a:t>Jurisdiction over articles so </a:t>
                      </a:r>
                      <a:r>
                        <a:rPr lang="en-US" sz="1750" b="0" baseline="0" dirty="0" smtClean="0">
                          <a:latin typeface="Tahoma" panose="020B0604030504040204" pitchFamily="34" charset="0"/>
                          <a:ea typeface="Tahoma" panose="020B0604030504040204" pitchFamily="34" charset="0"/>
                          <a:cs typeface="Tahoma" panose="020B0604030504040204" pitchFamily="34" charset="0"/>
                        </a:rPr>
                        <a:t>respondent need not be located in the U.S.</a:t>
                      </a:r>
                      <a:endParaRPr lang="en-US" sz="1750" b="0" dirty="0">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tc>
              </a:tr>
              <a:tr h="370840">
                <a:tc>
                  <a:txBody>
                    <a:bodyPr/>
                    <a:lstStyle/>
                    <a:p>
                      <a:pPr algn="l"/>
                      <a:r>
                        <a:rPr lang="en-US" sz="2000" b="0" i="0" dirty="0" smtClean="0">
                          <a:latin typeface="Tahoma" panose="020B0604030504040204" pitchFamily="34" charset="0"/>
                          <a:ea typeface="Tahoma" panose="020B0604030504040204" pitchFamily="34" charset="0"/>
                          <a:cs typeface="Tahoma" panose="020B0604030504040204" pitchFamily="34" charset="0"/>
                        </a:rPr>
                        <a:t>No Required Nationality</a:t>
                      </a:r>
                      <a:endParaRPr lang="en-US" sz="2000" b="0" i="0" dirty="0">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tc>
                <a:tc>
                  <a:txBody>
                    <a:bodyPr/>
                    <a:lstStyle/>
                    <a:p>
                      <a:pPr algn="l"/>
                      <a:r>
                        <a:rPr lang="en-US" sz="1750" b="0" dirty="0" smtClean="0">
                          <a:latin typeface="Tahoma" panose="020B0604030504040204" pitchFamily="34" charset="0"/>
                          <a:ea typeface="Tahoma" panose="020B0604030504040204" pitchFamily="34" charset="0"/>
                          <a:cs typeface="Tahoma" panose="020B0604030504040204" pitchFamily="34" charset="0"/>
                        </a:rPr>
                        <a:t>Complainant can be of any nationality as long as it has </a:t>
                      </a:r>
                      <a:r>
                        <a:rPr lang="en-US" sz="1750" b="0" dirty="0" smtClean="0">
                          <a:latin typeface="Tahoma" panose="020B0604030504040204" pitchFamily="34" charset="0"/>
                          <a:ea typeface="Tahoma" panose="020B0604030504040204" pitchFamily="34" charset="0"/>
                          <a:cs typeface="Tahoma" panose="020B0604030504040204" pitchFamily="34" charset="0"/>
                        </a:rPr>
                        <a:t>required </a:t>
                      </a:r>
                      <a:r>
                        <a:rPr lang="en-US" sz="1750" b="0" baseline="0" dirty="0" smtClean="0">
                          <a:latin typeface="Tahoma" panose="020B0604030504040204" pitchFamily="34" charset="0"/>
                          <a:ea typeface="Tahoma" panose="020B0604030504040204" pitchFamily="34" charset="0"/>
                          <a:cs typeface="Tahoma" panose="020B0604030504040204" pitchFamily="34" charset="0"/>
                        </a:rPr>
                        <a:t>U.S</a:t>
                      </a:r>
                      <a:r>
                        <a:rPr lang="en-US" sz="1750" b="0" baseline="0" dirty="0" smtClean="0">
                          <a:latin typeface="Tahoma" panose="020B0604030504040204" pitchFamily="34" charset="0"/>
                          <a:ea typeface="Tahoma" panose="020B0604030504040204" pitchFamily="34" charset="0"/>
                          <a:cs typeface="Tahoma" panose="020B0604030504040204" pitchFamily="34" charset="0"/>
                        </a:rPr>
                        <a:t>. </a:t>
                      </a:r>
                      <a:r>
                        <a:rPr lang="en-US" sz="1750" b="0" baseline="0" dirty="0" smtClean="0">
                          <a:latin typeface="Tahoma" panose="020B0604030504040204" pitchFamily="34" charset="0"/>
                          <a:ea typeface="Tahoma" panose="020B0604030504040204" pitchFamily="34" charset="0"/>
                          <a:cs typeface="Tahoma" panose="020B0604030504040204" pitchFamily="34" charset="0"/>
                        </a:rPr>
                        <a:t>activities and investments</a:t>
                      </a:r>
                      <a:endParaRPr lang="en-US" sz="1750" b="0" dirty="0">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tc>
              </a:tr>
              <a:tr h="370840">
                <a:tc>
                  <a:txBody>
                    <a:bodyPr/>
                    <a:lstStyle/>
                    <a:p>
                      <a:pPr algn="l"/>
                      <a:r>
                        <a:rPr lang="en-US" sz="2000" b="0" i="0" dirty="0" smtClean="0">
                          <a:latin typeface="Tahoma" panose="020B0604030504040204" pitchFamily="34" charset="0"/>
                          <a:ea typeface="Tahoma" panose="020B0604030504040204" pitchFamily="34" charset="0"/>
                          <a:cs typeface="Tahoma" panose="020B0604030504040204" pitchFamily="34" charset="0"/>
                        </a:rPr>
                        <a:t>Multi-respondent action</a:t>
                      </a:r>
                      <a:endParaRPr lang="en-US" sz="2000" b="0" i="0" dirty="0">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tc>
                <a:tc>
                  <a:txBody>
                    <a:bodyPr/>
                    <a:lstStyle/>
                    <a:p>
                      <a:pPr algn="l"/>
                      <a:r>
                        <a:rPr lang="en-US" sz="1750" b="0" dirty="0" smtClean="0">
                          <a:latin typeface="Tahoma" panose="020B0604030504040204" pitchFamily="34" charset="0"/>
                          <a:ea typeface="Tahoma" panose="020B0604030504040204" pitchFamily="34" charset="0"/>
                          <a:cs typeface="Tahoma" panose="020B0604030504040204" pitchFamily="34" charset="0"/>
                        </a:rPr>
                        <a:t>Can file</a:t>
                      </a:r>
                      <a:r>
                        <a:rPr lang="en-US" sz="1750" b="0" baseline="0" dirty="0" smtClean="0">
                          <a:latin typeface="Tahoma" panose="020B0604030504040204" pitchFamily="34" charset="0"/>
                          <a:ea typeface="Tahoma" panose="020B0604030504040204" pitchFamily="34" charset="0"/>
                          <a:cs typeface="Tahoma" panose="020B0604030504040204" pitchFamily="34" charset="0"/>
                        </a:rPr>
                        <a:t> a single complaint against several respondents, regardless of their locations</a:t>
                      </a:r>
                      <a:endParaRPr lang="en-US" sz="1750" b="0" dirty="0">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tc>
              </a:tr>
            </a:tbl>
          </a:graphicData>
        </a:graphic>
      </p:graphicFrame>
      <p:sp>
        <p:nvSpPr>
          <p:cNvPr id="4" name="Slide Number Placeholder 3"/>
          <p:cNvSpPr>
            <a:spLocks noGrp="1"/>
          </p:cNvSpPr>
          <p:nvPr>
            <p:ph type="sldNum" sz="quarter" idx="12"/>
          </p:nvPr>
        </p:nvSpPr>
        <p:spPr/>
        <p:txBody>
          <a:bodyPr/>
          <a:lstStyle/>
          <a:p>
            <a:fld id="{F7B8A778-2DD6-464E-965B-F8C782DA3626}" type="slidenum">
              <a:rPr lang="en-US" smtClean="0"/>
              <a:t>20</a:t>
            </a:fld>
            <a:endParaRPr lang="en-US" dirty="0"/>
          </a:p>
        </p:txBody>
      </p:sp>
      <p:sp>
        <p:nvSpPr>
          <p:cNvPr id="5" name="Text Placeholder 4"/>
          <p:cNvSpPr>
            <a:spLocks noGrp="1"/>
          </p:cNvSpPr>
          <p:nvPr>
            <p:ph type="body" sz="quarter" idx="13"/>
          </p:nvPr>
        </p:nvSpPr>
        <p:spPr/>
        <p:txBody>
          <a:bodyPr/>
          <a:lstStyle/>
          <a:p>
            <a:r>
              <a:rPr lang="en-US" dirty="0" smtClean="0"/>
              <a:t>Benefits</a:t>
            </a:r>
            <a:endParaRPr lang="en-US" dirty="0"/>
          </a:p>
        </p:txBody>
      </p:sp>
    </p:spTree>
    <p:extLst>
      <p:ext uri="{BB962C8B-B14F-4D97-AF65-F5344CB8AC3E}">
        <p14:creationId xmlns:p14="http://schemas.microsoft.com/office/powerpoint/2010/main" val="9788634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33400"/>
            <a:ext cx="7024744" cy="1143000"/>
          </a:xfrm>
        </p:spPr>
        <p:txBody>
          <a:bodyPr>
            <a:normAutofit/>
          </a:bodyPr>
          <a:lstStyle/>
          <a:p>
            <a:r>
              <a:rPr lang="en-US" dirty="0" smtClean="0"/>
              <a:t>Section 337 is Unique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70206922"/>
              </p:ext>
            </p:extLst>
          </p:nvPr>
        </p:nvGraphicFramePr>
        <p:xfrm>
          <a:off x="533400" y="1737360"/>
          <a:ext cx="8077200" cy="4663440"/>
        </p:xfrm>
        <a:graphic>
          <a:graphicData uri="http://schemas.openxmlformats.org/drawingml/2006/table">
            <a:tbl>
              <a:tblPr firstRow="1" bandRow="1">
                <a:tableStyleId>{0E3FDE45-AF77-4B5C-9715-49D594BDF05E}</a:tableStyleId>
              </a:tblPr>
              <a:tblGrid>
                <a:gridCol w="2914791"/>
                <a:gridCol w="5162409"/>
              </a:tblGrid>
              <a:tr h="370840">
                <a:tc>
                  <a:txBody>
                    <a:bodyPr/>
                    <a:lstStyle/>
                    <a:p>
                      <a:pPr algn="l"/>
                      <a:r>
                        <a:rPr lang="en-US" sz="2000" b="0" dirty="0" smtClean="0">
                          <a:latin typeface="Tahoma" panose="020B0604030504040204" pitchFamily="34" charset="0"/>
                          <a:ea typeface="Tahoma" panose="020B0604030504040204" pitchFamily="34" charset="0"/>
                          <a:cs typeface="Tahoma" panose="020B0604030504040204" pitchFamily="34" charset="0"/>
                        </a:rPr>
                        <a:t>Experienced Judges</a:t>
                      </a:r>
                      <a:endParaRPr lang="en-US" sz="2000" b="0" dirty="0">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tc>
                <a:tc>
                  <a:txBody>
                    <a:bodyPr/>
                    <a:lstStyle/>
                    <a:p>
                      <a:pPr algn="l"/>
                      <a:r>
                        <a:rPr lang="en-US" sz="1700" b="0" dirty="0" smtClean="0">
                          <a:latin typeface="Tahoma" panose="020B0604030504040204" pitchFamily="34" charset="0"/>
                          <a:ea typeface="Tahoma" panose="020B0604030504040204" pitchFamily="34" charset="0"/>
                          <a:cs typeface="Tahoma" panose="020B0604030504040204" pitchFamily="34" charset="0"/>
                        </a:rPr>
                        <a:t>ALJs have patent-heavy caseload and have experience with IP and high-te</a:t>
                      </a:r>
                      <a:r>
                        <a:rPr lang="en-US" sz="1700" b="0" baseline="0" dirty="0" smtClean="0">
                          <a:latin typeface="Tahoma" panose="020B0604030504040204" pitchFamily="34" charset="0"/>
                          <a:ea typeface="Tahoma" panose="020B0604030504040204" pitchFamily="34" charset="0"/>
                          <a:cs typeface="Tahoma" panose="020B0604030504040204" pitchFamily="34" charset="0"/>
                        </a:rPr>
                        <a:t>ch </a:t>
                      </a:r>
                      <a:r>
                        <a:rPr lang="en-US" sz="1700" b="0" dirty="0" smtClean="0">
                          <a:latin typeface="Tahoma" panose="020B0604030504040204" pitchFamily="34" charset="0"/>
                          <a:ea typeface="Tahoma" panose="020B0604030504040204" pitchFamily="34" charset="0"/>
                          <a:cs typeface="Tahoma" panose="020B0604030504040204" pitchFamily="34" charset="0"/>
                        </a:rPr>
                        <a:t>cases</a:t>
                      </a:r>
                    </a:p>
                  </a:txBody>
                  <a:tcPr marL="118872" marR="118872" marT="118872" marB="118872"/>
                </a:tc>
              </a:tr>
              <a:tr h="370840">
                <a:tc>
                  <a:txBody>
                    <a:bodyPr/>
                    <a:lstStyle/>
                    <a:p>
                      <a:pPr algn="l"/>
                      <a:r>
                        <a:rPr lang="en-US" sz="2000" b="0" dirty="0" smtClean="0">
                          <a:latin typeface="Tahoma" panose="020B0604030504040204" pitchFamily="34" charset="0"/>
                          <a:ea typeface="Tahoma" panose="020B0604030504040204" pitchFamily="34" charset="0"/>
                          <a:cs typeface="Tahoma" panose="020B0604030504040204" pitchFamily="34" charset="0"/>
                        </a:rPr>
                        <a:t>Protective Order</a:t>
                      </a:r>
                      <a:endParaRPr lang="en-US" sz="2000" b="0" dirty="0">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tc>
                <a:tc>
                  <a:txBody>
                    <a:bodyPr/>
                    <a:lstStyle/>
                    <a:p>
                      <a:pPr algn="l"/>
                      <a:r>
                        <a:rPr lang="en-US" sz="1700" b="0" dirty="0" smtClean="0">
                          <a:latin typeface="Tahoma" panose="020B0604030504040204" pitchFamily="34" charset="0"/>
                          <a:ea typeface="Tahoma" panose="020B0604030504040204" pitchFamily="34" charset="0"/>
                          <a:cs typeface="Tahoma" panose="020B0604030504040204" pitchFamily="34" charset="0"/>
                        </a:rPr>
                        <a:t>Automatic order protecting </a:t>
                      </a:r>
                      <a:r>
                        <a:rPr lang="en-US" sz="1700" b="0" baseline="0" dirty="0" smtClean="0">
                          <a:latin typeface="Tahoma" panose="020B0604030504040204" pitchFamily="34" charset="0"/>
                          <a:ea typeface="Tahoma" panose="020B0604030504040204" pitchFamily="34" charset="0"/>
                          <a:cs typeface="Tahoma" panose="020B0604030504040204" pitchFamily="34" charset="0"/>
                        </a:rPr>
                        <a:t>confidential business information from public disclosure</a:t>
                      </a:r>
                      <a:endParaRPr lang="en-US" sz="1700" b="0" dirty="0">
                        <a:latin typeface="Tahoma" panose="020B0604030504040204" pitchFamily="34" charset="0"/>
                        <a:ea typeface="Tahoma" panose="020B0604030504040204" pitchFamily="34" charset="0"/>
                        <a:cs typeface="Tahoma" panose="020B0604030504040204" pitchFamily="34" charset="0"/>
                      </a:endParaRPr>
                    </a:p>
                  </a:txBody>
                  <a:tcPr marL="118872" marR="118872" marT="118872" marB="118872"/>
                </a:tc>
              </a:tr>
              <a:tr h="370840">
                <a:tc>
                  <a:txBody>
                    <a:bodyPr/>
                    <a:lstStyle/>
                    <a:p>
                      <a:pPr algn="l"/>
                      <a:r>
                        <a:rPr lang="en-US" sz="2000" b="0" dirty="0" smtClean="0">
                          <a:latin typeface="Tahoma" panose="020B0604030504040204" pitchFamily="34" charset="0"/>
                          <a:ea typeface="Tahoma" panose="020B0604030504040204" pitchFamily="34" charset="0"/>
                          <a:cs typeface="Tahoma" panose="020B0604030504040204" pitchFamily="34" charset="0"/>
                        </a:rPr>
                        <a:t>Foreign Discovery</a:t>
                      </a:r>
                      <a:endParaRPr lang="en-US" sz="2000" b="0" dirty="0">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tc>
                <a:tc>
                  <a:txBody>
                    <a:bodyPr/>
                    <a:lstStyle/>
                    <a:p>
                      <a:pPr algn="l"/>
                      <a:r>
                        <a:rPr lang="en-US" sz="1700" b="0" dirty="0" smtClean="0">
                          <a:latin typeface="Tahoma" panose="020B0604030504040204" pitchFamily="34" charset="0"/>
                          <a:ea typeface="Tahoma" panose="020B0604030504040204" pitchFamily="34" charset="0"/>
                          <a:cs typeface="Tahoma" panose="020B0604030504040204" pitchFamily="34" charset="0"/>
                        </a:rPr>
                        <a:t>Threat of default for failing to participate means non-U.S.</a:t>
                      </a:r>
                      <a:r>
                        <a:rPr lang="en-US" sz="1700" b="0" baseline="0" dirty="0" smtClean="0">
                          <a:latin typeface="Tahoma" panose="020B0604030504040204" pitchFamily="34" charset="0"/>
                          <a:ea typeface="Tahoma" panose="020B0604030504040204" pitchFamily="34" charset="0"/>
                          <a:cs typeface="Tahoma" panose="020B0604030504040204" pitchFamily="34" charset="0"/>
                        </a:rPr>
                        <a:t> parties tend to cooperate in discovery</a:t>
                      </a:r>
                      <a:endParaRPr lang="en-US" sz="1700" b="0" dirty="0">
                        <a:latin typeface="Tahoma" panose="020B0604030504040204" pitchFamily="34" charset="0"/>
                        <a:ea typeface="Tahoma" panose="020B0604030504040204" pitchFamily="34" charset="0"/>
                        <a:cs typeface="Tahoma" panose="020B0604030504040204" pitchFamily="34" charset="0"/>
                      </a:endParaRPr>
                    </a:p>
                  </a:txBody>
                  <a:tcPr marL="118872" marR="118872" marT="118872" marB="118872"/>
                </a:tc>
              </a:tr>
              <a:tr h="370840">
                <a:tc>
                  <a:txBody>
                    <a:bodyPr/>
                    <a:lstStyle/>
                    <a:p>
                      <a:pPr algn="l"/>
                      <a:r>
                        <a:rPr lang="en-US" sz="2000" b="0" dirty="0" smtClean="0">
                          <a:latin typeface="Tahoma" panose="020B0604030504040204" pitchFamily="34" charset="0"/>
                          <a:ea typeface="Tahoma" panose="020B0604030504040204" pitchFamily="34" charset="0"/>
                          <a:cs typeface="Tahoma" panose="020B0604030504040204" pitchFamily="34" charset="0"/>
                        </a:rPr>
                        <a:t>Remedy against</a:t>
                      </a:r>
                      <a:r>
                        <a:rPr lang="en-US" sz="2000" b="0" baseline="0" dirty="0" smtClean="0">
                          <a:latin typeface="Tahoma" panose="020B0604030504040204" pitchFamily="34" charset="0"/>
                          <a:ea typeface="Tahoma" panose="020B0604030504040204" pitchFamily="34" charset="0"/>
                          <a:cs typeface="Tahoma" panose="020B0604030504040204" pitchFamily="34" charset="0"/>
                        </a:rPr>
                        <a:t> </a:t>
                      </a:r>
                      <a:br>
                        <a:rPr lang="en-US" sz="2000" b="0" baseline="0" dirty="0" smtClean="0">
                          <a:latin typeface="Tahoma" panose="020B0604030504040204" pitchFamily="34" charset="0"/>
                          <a:ea typeface="Tahoma" panose="020B0604030504040204" pitchFamily="34" charset="0"/>
                          <a:cs typeface="Tahoma" panose="020B0604030504040204" pitchFamily="34" charset="0"/>
                        </a:rPr>
                      </a:br>
                      <a:r>
                        <a:rPr lang="en-US" sz="2000" b="0" baseline="0" dirty="0" smtClean="0">
                          <a:latin typeface="Tahoma" panose="020B0604030504040204" pitchFamily="34" charset="0"/>
                          <a:ea typeface="Tahoma" panose="020B0604030504040204" pitchFamily="34" charset="0"/>
                          <a:cs typeface="Tahoma" panose="020B0604030504040204" pitchFamily="34" charset="0"/>
                        </a:rPr>
                        <a:t>non-participants</a:t>
                      </a:r>
                      <a:endParaRPr lang="en-US" sz="2000" b="0" dirty="0">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tc>
                <a:tc>
                  <a:txBody>
                    <a:bodyPr/>
                    <a:lstStyle/>
                    <a:p>
                      <a:pPr algn="l"/>
                      <a:r>
                        <a:rPr lang="en-US" sz="1700" b="0" dirty="0" smtClean="0">
                          <a:latin typeface="Tahoma" panose="020B0604030504040204" pitchFamily="34" charset="0"/>
                          <a:ea typeface="Tahoma" panose="020B0604030504040204" pitchFamily="34" charset="0"/>
                          <a:cs typeface="Tahoma" panose="020B0604030504040204" pitchFamily="34" charset="0"/>
                        </a:rPr>
                        <a:t>In certain cases, a complainant may get relief against parties not named </a:t>
                      </a:r>
                      <a:r>
                        <a:rPr lang="en-US" sz="1700" b="0" baseline="0" dirty="0" smtClean="0">
                          <a:latin typeface="Tahoma" panose="020B0604030504040204" pitchFamily="34" charset="0"/>
                          <a:ea typeface="Tahoma" panose="020B0604030504040204" pitchFamily="34" charset="0"/>
                          <a:cs typeface="Tahoma" panose="020B0604030504040204" pitchFamily="34" charset="0"/>
                        </a:rPr>
                        <a:t>as respondents</a:t>
                      </a:r>
                      <a:endParaRPr lang="en-US" sz="1700" b="0" dirty="0">
                        <a:latin typeface="Tahoma" panose="020B0604030504040204" pitchFamily="34" charset="0"/>
                        <a:ea typeface="Tahoma" panose="020B0604030504040204" pitchFamily="34" charset="0"/>
                        <a:cs typeface="Tahoma" panose="020B0604030504040204" pitchFamily="34" charset="0"/>
                      </a:endParaRPr>
                    </a:p>
                  </a:txBody>
                  <a:tcPr marL="118872" marR="118872" marT="118872" marB="118872"/>
                </a:tc>
              </a:tr>
              <a:tr h="370840">
                <a:tc>
                  <a:txBody>
                    <a:bodyPr/>
                    <a:lstStyle/>
                    <a:p>
                      <a:pPr algn="l"/>
                      <a:r>
                        <a:rPr lang="en-US" sz="2000" b="0" dirty="0" smtClean="0">
                          <a:latin typeface="Tahoma" panose="020B0604030504040204" pitchFamily="34" charset="0"/>
                          <a:ea typeface="Tahoma" panose="020B0604030504040204" pitchFamily="34" charset="0"/>
                          <a:cs typeface="Tahoma" panose="020B0604030504040204" pitchFamily="34" charset="0"/>
                        </a:rPr>
                        <a:t>Fast Adjudication</a:t>
                      </a:r>
                      <a:endParaRPr lang="en-US" sz="2000" b="0" dirty="0">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tc>
                <a:tc>
                  <a:txBody>
                    <a:bodyPr/>
                    <a:lstStyle/>
                    <a:p>
                      <a:pPr algn="l"/>
                      <a:r>
                        <a:rPr lang="en-US" sz="1700" b="0" dirty="0" smtClean="0">
                          <a:latin typeface="Tahoma" panose="020B0604030504040204" pitchFamily="34" charset="0"/>
                          <a:ea typeface="Tahoma" panose="020B0604030504040204" pitchFamily="34" charset="0"/>
                          <a:cs typeface="Tahoma" panose="020B0604030504040204" pitchFamily="34" charset="0"/>
                        </a:rPr>
                        <a:t>Statutory mandate for resolution “earliest practicable time”</a:t>
                      </a:r>
                      <a:endParaRPr lang="en-US" sz="1700" b="0" dirty="0">
                        <a:latin typeface="Tahoma" panose="020B0604030504040204" pitchFamily="34" charset="0"/>
                        <a:ea typeface="Tahoma" panose="020B0604030504040204" pitchFamily="34" charset="0"/>
                        <a:cs typeface="Tahoma" panose="020B0604030504040204" pitchFamily="34" charset="0"/>
                      </a:endParaRPr>
                    </a:p>
                  </a:txBody>
                  <a:tcPr marL="118872" marR="118872" marT="118872" marB="118872"/>
                </a:tc>
              </a:tr>
              <a:tr h="370840">
                <a:tc>
                  <a:txBody>
                    <a:bodyPr/>
                    <a:lstStyle/>
                    <a:p>
                      <a:pPr algn="l"/>
                      <a:r>
                        <a:rPr lang="en-US" sz="2000" b="0" dirty="0" smtClean="0">
                          <a:latin typeface="Tahoma" panose="020B0604030504040204" pitchFamily="34" charset="0"/>
                          <a:ea typeface="Tahoma" panose="020B0604030504040204" pitchFamily="34" charset="0"/>
                          <a:cs typeface="Tahoma" panose="020B0604030504040204" pitchFamily="34" charset="0"/>
                        </a:rPr>
                        <a:t>Appeal to CAFC</a:t>
                      </a:r>
                      <a:endParaRPr lang="en-US" sz="2000" b="0" dirty="0">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tc>
                <a:tc>
                  <a:txBody>
                    <a:bodyPr/>
                    <a:lstStyle/>
                    <a:p>
                      <a:pPr algn="l"/>
                      <a:r>
                        <a:rPr lang="en-US" sz="1700" b="0" dirty="0" smtClean="0">
                          <a:latin typeface="Tahoma" panose="020B0604030504040204" pitchFamily="34" charset="0"/>
                          <a:ea typeface="Tahoma" panose="020B0604030504040204" pitchFamily="34" charset="0"/>
                          <a:cs typeface="Tahoma" panose="020B0604030504040204" pitchFamily="34" charset="0"/>
                        </a:rPr>
                        <a:t>Appeal of USITC final decision</a:t>
                      </a:r>
                      <a:r>
                        <a:rPr lang="en-US" sz="1700" b="0" baseline="0" dirty="0" smtClean="0">
                          <a:latin typeface="Tahoma" panose="020B0604030504040204" pitchFamily="34" charset="0"/>
                          <a:ea typeface="Tahoma" panose="020B0604030504040204" pitchFamily="34" charset="0"/>
                          <a:cs typeface="Tahoma" panose="020B0604030504040204" pitchFamily="34" charset="0"/>
                        </a:rPr>
                        <a:t> is directly to the U.S. Federal Circuit Court of Appeals in DC</a:t>
                      </a:r>
                      <a:endParaRPr lang="en-US" sz="1700" b="0" dirty="0">
                        <a:latin typeface="Tahoma" panose="020B0604030504040204" pitchFamily="34" charset="0"/>
                        <a:ea typeface="Tahoma" panose="020B0604030504040204" pitchFamily="34" charset="0"/>
                        <a:cs typeface="Tahoma" panose="020B0604030504040204" pitchFamily="34" charset="0"/>
                      </a:endParaRPr>
                    </a:p>
                  </a:txBody>
                  <a:tcPr marL="118872" marR="118872" marT="118872" marB="118872"/>
                </a:tc>
              </a:tr>
            </a:tbl>
          </a:graphicData>
        </a:graphic>
      </p:graphicFrame>
      <p:sp>
        <p:nvSpPr>
          <p:cNvPr id="4" name="Slide Number Placeholder 3"/>
          <p:cNvSpPr>
            <a:spLocks noGrp="1"/>
          </p:cNvSpPr>
          <p:nvPr>
            <p:ph type="sldNum" sz="quarter" idx="12"/>
          </p:nvPr>
        </p:nvSpPr>
        <p:spPr/>
        <p:txBody>
          <a:bodyPr/>
          <a:lstStyle/>
          <a:p>
            <a:fld id="{F7B8A778-2DD6-464E-965B-F8C782DA3626}" type="slidenum">
              <a:rPr lang="en-US" smtClean="0"/>
              <a:t>21</a:t>
            </a:fld>
            <a:endParaRPr lang="en-US" dirty="0"/>
          </a:p>
        </p:txBody>
      </p:sp>
      <p:sp>
        <p:nvSpPr>
          <p:cNvPr id="5" name="Text Placeholder 4"/>
          <p:cNvSpPr>
            <a:spLocks noGrp="1"/>
          </p:cNvSpPr>
          <p:nvPr>
            <p:ph type="body" sz="quarter" idx="13"/>
          </p:nvPr>
        </p:nvSpPr>
        <p:spPr/>
        <p:txBody>
          <a:bodyPr/>
          <a:lstStyle/>
          <a:p>
            <a:r>
              <a:rPr lang="en-US" dirty="0" smtClean="0"/>
              <a:t>Benefits</a:t>
            </a:r>
            <a:endParaRPr lang="en-US" dirty="0"/>
          </a:p>
        </p:txBody>
      </p:sp>
    </p:spTree>
    <p:extLst>
      <p:ext uri="{BB962C8B-B14F-4D97-AF65-F5344CB8AC3E}">
        <p14:creationId xmlns:p14="http://schemas.microsoft.com/office/powerpoint/2010/main" val="38415578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r>
              <a:rPr lang="en-US" altLang="zh-CN" dirty="0" smtClean="0"/>
              <a:t>Adjudication is Fast</a:t>
            </a:r>
            <a:endParaRPr lang="zh-CN" altLang="en-US" dirty="0" smtClean="0"/>
          </a:p>
        </p:txBody>
      </p:sp>
      <p:sp>
        <p:nvSpPr>
          <p:cNvPr id="3" name="Content Placeholder 2"/>
          <p:cNvSpPr>
            <a:spLocks noGrp="1"/>
          </p:cNvSpPr>
          <p:nvPr>
            <p:ph idx="1"/>
          </p:nvPr>
        </p:nvSpPr>
        <p:spPr>
          <a:xfrm>
            <a:off x="1034524" y="2057400"/>
            <a:ext cx="7033710" cy="4038600"/>
          </a:xfrm>
        </p:spPr>
        <p:txBody>
          <a:bodyPr>
            <a:normAutofit/>
          </a:bodyPr>
          <a:lstStyle/>
          <a:p>
            <a:r>
              <a:rPr lang="en-US" altLang="zh-CN" sz="2200" dirty="0" smtClean="0"/>
              <a:t>Investigation typically commences 1 month after complaint is filed</a:t>
            </a:r>
          </a:p>
          <a:p>
            <a:r>
              <a:rPr lang="en-US" altLang="zh-CN" sz="2200" dirty="0" smtClean="0"/>
              <a:t>ALJ </a:t>
            </a:r>
            <a:r>
              <a:rPr lang="en-US" altLang="zh-CN" sz="2200" dirty="0" smtClean="0"/>
              <a:t>sets target date for completion of 14-18 months</a:t>
            </a:r>
          </a:p>
          <a:p>
            <a:r>
              <a:rPr lang="en-US" sz="2200" dirty="0" smtClean="0"/>
              <a:t>Discovery </a:t>
            </a:r>
            <a:r>
              <a:rPr lang="en-US" sz="2200" dirty="0" smtClean="0"/>
              <a:t>usually </a:t>
            </a:r>
            <a:r>
              <a:rPr lang="en-US" sz="2200" dirty="0" smtClean="0"/>
              <a:t>lasts </a:t>
            </a:r>
            <a:r>
              <a:rPr lang="en-US" sz="2200" dirty="0" smtClean="0"/>
              <a:t>4-7 months</a:t>
            </a:r>
          </a:p>
          <a:p>
            <a:r>
              <a:rPr lang="en-US" sz="2200" dirty="0" smtClean="0"/>
              <a:t>Hearing is about 7-9 months after investigation is instituted</a:t>
            </a:r>
          </a:p>
          <a:p>
            <a:r>
              <a:rPr lang="en-US" dirty="0" smtClean="0"/>
              <a:t>This means</a:t>
            </a:r>
          </a:p>
          <a:p>
            <a:pPr lvl="1"/>
            <a:r>
              <a:rPr lang="en-US" sz="1800" dirty="0"/>
              <a:t>C</a:t>
            </a:r>
            <a:r>
              <a:rPr lang="en-US" sz="1800" dirty="0" smtClean="0"/>
              <a:t>omplainant may get relief in &lt;2 years</a:t>
            </a:r>
          </a:p>
          <a:p>
            <a:pPr lvl="1"/>
            <a:r>
              <a:rPr lang="en-US" sz="1800" dirty="0"/>
              <a:t>R</a:t>
            </a:r>
            <a:r>
              <a:rPr lang="en-US" sz="1800" dirty="0" smtClean="0"/>
              <a:t>espondent must be ready to litigate when named in a complaint</a:t>
            </a:r>
            <a:endParaRPr lang="en-US" sz="1800" dirty="0"/>
          </a:p>
        </p:txBody>
      </p:sp>
      <p:sp>
        <p:nvSpPr>
          <p:cNvPr id="13315" name="Rectangle 19"/>
          <p:cNvSpPr>
            <a:spLocks noChangeArrowheads="1"/>
          </p:cNvSpPr>
          <p:nvPr/>
        </p:nvSpPr>
        <p:spPr bwMode="auto">
          <a:xfrm>
            <a:off x="325438" y="2759075"/>
            <a:ext cx="4319587" cy="3594100"/>
          </a:xfrm>
          <a:prstGeom prst="rect">
            <a:avLst/>
          </a:prstGeom>
          <a:noFill/>
          <a:ln w="9525">
            <a:noFill/>
            <a:miter lim="800000"/>
            <a:headEnd/>
            <a:tailEnd/>
          </a:ln>
        </p:spPr>
        <p:txBody>
          <a:bodyPr anchor="ctr"/>
          <a:lstStyle/>
          <a:p>
            <a:pPr>
              <a:lnSpc>
                <a:spcPct val="90000"/>
              </a:lnSpc>
              <a:spcBef>
                <a:spcPct val="20000"/>
              </a:spcBef>
              <a:buClr>
                <a:srgbClr val="000066"/>
              </a:buClr>
              <a:buSzPct val="120000"/>
              <a:buFont typeface="Wingdings" pitchFamily="2" charset="2"/>
              <a:buChar char="§"/>
            </a:pPr>
            <a:endParaRPr lang="en-US" altLang="zh-CN" sz="1800" b="0" dirty="0"/>
          </a:p>
          <a:p>
            <a:pPr>
              <a:lnSpc>
                <a:spcPct val="90000"/>
              </a:lnSpc>
              <a:spcBef>
                <a:spcPct val="20000"/>
              </a:spcBef>
              <a:buClr>
                <a:srgbClr val="000066"/>
              </a:buClr>
              <a:buFont typeface="Wingdings" pitchFamily="2" charset="2"/>
              <a:buNone/>
            </a:pPr>
            <a:endParaRPr lang="en-US" sz="4000" b="0" dirty="0"/>
          </a:p>
        </p:txBody>
      </p:sp>
      <p:sp>
        <p:nvSpPr>
          <p:cNvPr id="7" name="Text Placeholder 4"/>
          <p:cNvSpPr txBox="1">
            <a:spLocks/>
          </p:cNvSpPr>
          <p:nvPr/>
        </p:nvSpPr>
        <p:spPr>
          <a:xfrm>
            <a:off x="4648200" y="76200"/>
            <a:ext cx="3502025" cy="533400"/>
          </a:xfrm>
          <a:prstGeom prst="rect">
            <a:avLst/>
          </a:prstGeom>
        </p:spPr>
        <p:txBody>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Tahoma" panose="020B0604030504040204" pitchFamily="34" charset="0"/>
                <a:ea typeface="Tahoma" panose="020B0604030504040204" pitchFamily="34" charset="0"/>
                <a:cs typeface="Tahoma" panose="020B0604030504040204"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ctr">
              <a:buNone/>
            </a:pPr>
            <a:r>
              <a:rPr lang="en-US" dirty="0" smtClean="0">
                <a:solidFill>
                  <a:schemeClr val="bg1"/>
                </a:solidFill>
              </a:rPr>
              <a:t>Benefits</a:t>
            </a:r>
            <a:endParaRPr lang="en-US" dirty="0">
              <a:solidFill>
                <a:schemeClr val="bg1"/>
              </a:solidFill>
            </a:endParaRPr>
          </a:p>
        </p:txBody>
      </p:sp>
      <p:sp>
        <p:nvSpPr>
          <p:cNvPr id="6" name="Slide Number Placeholder 3"/>
          <p:cNvSpPr>
            <a:spLocks noGrp="1"/>
          </p:cNvSpPr>
          <p:nvPr>
            <p:ph type="sldNum" sz="quarter" idx="12"/>
          </p:nvPr>
        </p:nvSpPr>
        <p:spPr>
          <a:xfrm>
            <a:off x="7367831" y="6499533"/>
            <a:ext cx="1332156" cy="365125"/>
          </a:xfrm>
        </p:spPr>
        <p:txBody>
          <a:bodyPr/>
          <a:lstStyle/>
          <a:p>
            <a:fld id="{F7B8A778-2DD6-464E-965B-F8C782DA3626}" type="slidenum">
              <a:rPr lang="en-US" smtClean="0"/>
              <a:t>22</a:t>
            </a:fld>
            <a:endParaRPr lang="en-US" dirty="0"/>
          </a:p>
        </p:txBody>
      </p:sp>
    </p:spTree>
    <p:extLst>
      <p:ext uri="{BB962C8B-B14F-4D97-AF65-F5344CB8AC3E}">
        <p14:creationId xmlns:p14="http://schemas.microsoft.com/office/powerpoint/2010/main" val="1371927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a:grpSpLocks/>
          </p:cNvGrpSpPr>
          <p:nvPr/>
        </p:nvGrpSpPr>
        <p:grpSpPr bwMode="auto">
          <a:xfrm>
            <a:off x="8280400" y="3533491"/>
            <a:ext cx="76200" cy="1270000"/>
            <a:chOff x="8228013" y="4127500"/>
            <a:chExt cx="69850" cy="1725613"/>
          </a:xfrm>
        </p:grpSpPr>
        <p:sp>
          <p:nvSpPr>
            <p:cNvPr id="20516" name="Line 31"/>
            <p:cNvSpPr>
              <a:spLocks noChangeShapeType="1"/>
            </p:cNvSpPr>
            <p:nvPr/>
          </p:nvSpPr>
          <p:spPr bwMode="auto">
            <a:xfrm>
              <a:off x="336" y="2688"/>
              <a:ext cx="0" cy="928"/>
            </a:xfrm>
            <a:prstGeom prst="line">
              <a:avLst/>
            </a:prstGeom>
            <a:noFill/>
            <a:ln w="22225">
              <a:solidFill>
                <a:srgbClr val="000000"/>
              </a:solidFill>
              <a:round/>
              <a:headEnd/>
              <a:tailEnd/>
            </a:ln>
          </p:spPr>
          <p:txBody>
            <a:bodyPr/>
            <a:lstStyle/>
            <a:p>
              <a:endParaRPr lang="en-US" dirty="0"/>
            </a:p>
          </p:txBody>
        </p:sp>
        <p:sp>
          <p:nvSpPr>
            <p:cNvPr id="20517" name="Line 32"/>
            <p:cNvSpPr>
              <a:spLocks noChangeShapeType="1"/>
            </p:cNvSpPr>
            <p:nvPr/>
          </p:nvSpPr>
          <p:spPr bwMode="auto">
            <a:xfrm>
              <a:off x="336" y="2448"/>
              <a:ext cx="0" cy="240"/>
            </a:xfrm>
            <a:prstGeom prst="line">
              <a:avLst/>
            </a:prstGeom>
            <a:noFill/>
            <a:ln w="22225">
              <a:solidFill>
                <a:srgbClr val="000000"/>
              </a:solidFill>
              <a:round/>
              <a:headEnd type="triangle" w="med" len="med"/>
              <a:tailEnd/>
            </a:ln>
          </p:spPr>
          <p:txBody>
            <a:bodyPr/>
            <a:lstStyle/>
            <a:p>
              <a:endParaRPr lang="en-US" dirty="0"/>
            </a:p>
          </p:txBody>
        </p:sp>
      </p:grpSp>
      <p:cxnSp>
        <p:nvCxnSpPr>
          <p:cNvPr id="42" name="Straight Arrow Connector 41"/>
          <p:cNvCxnSpPr>
            <a:stCxn id="20506" idx="2"/>
          </p:cNvCxnSpPr>
          <p:nvPr/>
        </p:nvCxnSpPr>
        <p:spPr bwMode="auto">
          <a:xfrm>
            <a:off x="1802219" y="4616160"/>
            <a:ext cx="930935" cy="894053"/>
          </a:xfrm>
          <a:prstGeom prst="straightConnector1">
            <a:avLst/>
          </a:prstGeom>
          <a:solidFill>
            <a:srgbClr val="FFFFCC">
              <a:alpha val="50000"/>
            </a:srgbClr>
          </a:solidFill>
          <a:ln w="9525" cap="flat" cmpd="sng" algn="ctr">
            <a:noFill/>
            <a:prstDash val="solid"/>
            <a:round/>
            <a:headEnd type="none" w="med" len="med"/>
            <a:tailEnd type="arrow"/>
          </a:ln>
          <a:effectLst>
            <a:outerShdw dist="35921" dir="2700000" algn="ctr" rotWithShape="0">
              <a:schemeClr val="bg2"/>
            </a:outerShdw>
          </a:effectLst>
        </p:spPr>
      </p:cxnSp>
      <p:cxnSp>
        <p:nvCxnSpPr>
          <p:cNvPr id="45" name="Straight Arrow Connector 44"/>
          <p:cNvCxnSpPr>
            <a:endCxn id="20506" idx="2"/>
          </p:cNvCxnSpPr>
          <p:nvPr/>
        </p:nvCxnSpPr>
        <p:spPr bwMode="auto">
          <a:xfrm flipH="1" flipV="1">
            <a:off x="1802219" y="4616160"/>
            <a:ext cx="16536" cy="1190916"/>
          </a:xfrm>
          <a:prstGeom prst="straightConnector1">
            <a:avLst/>
          </a:prstGeom>
          <a:solidFill>
            <a:srgbClr val="FFFFCC">
              <a:alpha val="50000"/>
            </a:srgbClr>
          </a:solidFill>
          <a:ln w="9525" cap="flat" cmpd="sng" algn="ctr">
            <a:noFill/>
            <a:prstDash val="solid"/>
            <a:round/>
            <a:headEnd type="none" w="med" len="med"/>
            <a:tailEnd type="arrow"/>
          </a:ln>
          <a:effectLst>
            <a:outerShdw dist="35921" dir="2700000" algn="ctr" rotWithShape="0">
              <a:schemeClr val="bg2"/>
            </a:outerShdw>
          </a:effectLst>
        </p:spPr>
      </p:cxnSp>
      <p:sp>
        <p:nvSpPr>
          <p:cNvPr id="20484" name="Text Box 4"/>
          <p:cNvSpPr txBox="1">
            <a:spLocks noChangeArrowheads="1"/>
          </p:cNvSpPr>
          <p:nvPr/>
        </p:nvSpPr>
        <p:spPr bwMode="invGray">
          <a:xfrm>
            <a:off x="0" y="5725828"/>
            <a:ext cx="685800" cy="366713"/>
          </a:xfrm>
          <a:prstGeom prst="rect">
            <a:avLst/>
          </a:prstGeom>
          <a:noFill/>
          <a:ln w="9525">
            <a:noFill/>
            <a:miter lim="800000"/>
            <a:headEnd/>
            <a:tailEnd/>
          </a:ln>
        </p:spPr>
        <p:txBody>
          <a:bodyPr>
            <a:spAutoFit/>
          </a:bodyPr>
          <a:lstStyle/>
          <a:p>
            <a:pPr algn="ctr">
              <a:spcBef>
                <a:spcPct val="50000"/>
              </a:spcBef>
            </a:pPr>
            <a:endParaRPr lang="en-US" sz="1800" b="0" dirty="0"/>
          </a:p>
        </p:txBody>
      </p:sp>
      <p:grpSp>
        <p:nvGrpSpPr>
          <p:cNvPr id="3" name="Group 40"/>
          <p:cNvGrpSpPr/>
          <p:nvPr/>
        </p:nvGrpSpPr>
        <p:grpSpPr>
          <a:xfrm>
            <a:off x="122270" y="1694383"/>
            <a:ext cx="8915400" cy="4477817"/>
            <a:chOff x="228600" y="863455"/>
            <a:chExt cx="8915400" cy="4477817"/>
          </a:xfrm>
        </p:grpSpPr>
        <p:grpSp>
          <p:nvGrpSpPr>
            <p:cNvPr id="4" name="Group 11"/>
            <p:cNvGrpSpPr>
              <a:grpSpLocks/>
            </p:cNvGrpSpPr>
            <p:nvPr/>
          </p:nvGrpSpPr>
          <p:grpSpPr bwMode="auto">
            <a:xfrm>
              <a:off x="563562" y="4960272"/>
              <a:ext cx="8229600" cy="381000"/>
              <a:chOff x="355" y="3600"/>
              <a:chExt cx="5184" cy="240"/>
            </a:xfrm>
          </p:grpSpPr>
          <p:sp>
            <p:nvSpPr>
              <p:cNvPr id="20518" name="Line 12"/>
              <p:cNvSpPr>
                <a:spLocks noChangeShapeType="1"/>
              </p:cNvSpPr>
              <p:nvPr/>
            </p:nvSpPr>
            <p:spPr bwMode="auto">
              <a:xfrm>
                <a:off x="355" y="3600"/>
                <a:ext cx="5184" cy="0"/>
              </a:xfrm>
              <a:prstGeom prst="line">
                <a:avLst/>
              </a:prstGeom>
              <a:noFill/>
              <a:ln w="76200">
                <a:solidFill>
                  <a:srgbClr val="000000"/>
                </a:solidFill>
                <a:round/>
                <a:headEnd/>
                <a:tailEnd/>
              </a:ln>
            </p:spPr>
            <p:txBody>
              <a:bodyPr/>
              <a:lstStyle/>
              <a:p>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20519" name="Line 13"/>
              <p:cNvSpPr>
                <a:spLocks noChangeShapeType="1"/>
              </p:cNvSpPr>
              <p:nvPr/>
            </p:nvSpPr>
            <p:spPr bwMode="auto">
              <a:xfrm flipV="1">
                <a:off x="355" y="3840"/>
                <a:ext cx="5184" cy="0"/>
              </a:xfrm>
              <a:prstGeom prst="line">
                <a:avLst/>
              </a:prstGeom>
              <a:noFill/>
              <a:ln w="76200">
                <a:solidFill>
                  <a:srgbClr val="000000"/>
                </a:solidFill>
                <a:round/>
                <a:headEnd/>
                <a:tailEnd/>
              </a:ln>
            </p:spPr>
            <p:txBody>
              <a:bodyPr/>
              <a:lstStyle/>
              <a:p>
                <a:endParaRPr lang="en-US" sz="1600" dirty="0">
                  <a:latin typeface="Tahoma" panose="020B0604030504040204" pitchFamily="34" charset="0"/>
                  <a:ea typeface="Tahoma" panose="020B0604030504040204" pitchFamily="34" charset="0"/>
                  <a:cs typeface="Tahoma" panose="020B0604030504040204" pitchFamily="34" charset="0"/>
                </a:endParaRPr>
              </a:p>
            </p:txBody>
          </p:sp>
        </p:grpSp>
        <p:sp>
          <p:nvSpPr>
            <p:cNvPr id="20487" name="Text Box 14"/>
            <p:cNvSpPr txBox="1">
              <a:spLocks noChangeArrowheads="1"/>
            </p:cNvSpPr>
            <p:nvPr/>
          </p:nvSpPr>
          <p:spPr bwMode="auto">
            <a:xfrm>
              <a:off x="228600" y="4960272"/>
              <a:ext cx="8915400" cy="338544"/>
            </a:xfrm>
            <a:prstGeom prst="rect">
              <a:avLst/>
            </a:prstGeom>
            <a:noFill/>
            <a:ln w="9525">
              <a:noFill/>
              <a:miter lim="800000"/>
              <a:headEnd/>
              <a:tailEnd/>
            </a:ln>
          </p:spPr>
          <p:txBody>
            <a:bodyPr lIns="91431" tIns="45715" rIns="91431" bIns="45715">
              <a:spAutoFit/>
            </a:bodyPr>
            <a:lstStyle/>
            <a:p>
              <a:pPr>
                <a:spcAft>
                  <a:spcPct val="10000"/>
                </a:spcAft>
                <a:tabLst>
                  <a:tab pos="398463" algn="l"/>
                  <a:tab pos="1485900" algn="l"/>
                  <a:tab pos="3138488" algn="l"/>
                  <a:tab pos="5203825" algn="l"/>
                  <a:tab pos="7026275" algn="l"/>
                  <a:tab pos="8058150" algn="l"/>
                </a:tabLst>
              </a:pP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Month  </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-1    </a:t>
              </a:r>
              <a:r>
                <a:rPr lang="en-US"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0 </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7 </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to </a:t>
              </a:r>
              <a:r>
                <a:rPr lang="en-US"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9           10 </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to 12            </a:t>
              </a:r>
              <a:r>
                <a:rPr lang="en-US"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14 </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to 16    </a:t>
              </a:r>
              <a:r>
                <a:rPr lang="en-US"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16 </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to 18</a:t>
              </a:r>
              <a:endParaRPr lang="en-US" sz="1600" b="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5" name="Group 48"/>
            <p:cNvGrpSpPr>
              <a:grpSpLocks/>
            </p:cNvGrpSpPr>
            <p:nvPr/>
          </p:nvGrpSpPr>
          <p:grpSpPr bwMode="auto">
            <a:xfrm>
              <a:off x="715930" y="863455"/>
              <a:ext cx="7992136" cy="4125392"/>
              <a:chOff x="715930" y="1618674"/>
              <a:chExt cx="7992136" cy="4124901"/>
            </a:xfrm>
          </p:grpSpPr>
          <p:sp>
            <p:nvSpPr>
              <p:cNvPr id="20492" name="Text Box 15"/>
              <p:cNvSpPr txBox="1">
                <a:spLocks noChangeArrowheads="1"/>
              </p:cNvSpPr>
              <p:nvPr/>
            </p:nvSpPr>
            <p:spPr bwMode="auto">
              <a:xfrm>
                <a:off x="1713626" y="2719578"/>
                <a:ext cx="1516904" cy="710369"/>
              </a:xfrm>
              <a:prstGeom prst="rect">
                <a:avLst/>
              </a:prstGeom>
              <a:solidFill>
                <a:srgbClr val="FFFF99">
                  <a:alpha val="50195"/>
                </a:srgbClr>
              </a:solidFill>
              <a:ln w="22225">
                <a:solidFill>
                  <a:srgbClr val="003366"/>
                </a:solidFill>
                <a:miter lim="800000"/>
                <a:headEnd/>
                <a:tailEnd/>
              </a:ln>
            </p:spPr>
            <p:txBody>
              <a:bodyPr lIns="91431" tIns="45715" rIns="91431" bIns="45715" anchor="ctr"/>
              <a:lstStyle/>
              <a:p>
                <a:pPr algn="ct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Investigation</a:t>
                </a:r>
              </a:p>
              <a:p>
                <a:pPr algn="ct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Initiated</a:t>
                </a:r>
              </a:p>
            </p:txBody>
          </p:sp>
          <p:sp>
            <p:nvSpPr>
              <p:cNvPr id="20493" name="Line 16"/>
              <p:cNvSpPr>
                <a:spLocks noChangeShapeType="1"/>
              </p:cNvSpPr>
              <p:nvPr/>
            </p:nvSpPr>
            <p:spPr bwMode="auto">
              <a:xfrm flipH="1">
                <a:off x="1300129" y="2413970"/>
                <a:ext cx="0" cy="3294679"/>
              </a:xfrm>
              <a:prstGeom prst="line">
                <a:avLst/>
              </a:prstGeom>
              <a:noFill/>
              <a:ln w="22225">
                <a:solidFill>
                  <a:srgbClr val="000000"/>
                </a:solidFill>
                <a:round/>
                <a:headEnd type="triangle" w="med" len="med"/>
                <a:tailEnd/>
              </a:ln>
            </p:spPr>
            <p:txBody>
              <a:bodyPr/>
              <a:lstStyle/>
              <a:p>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20494" name="Line 17"/>
              <p:cNvSpPr>
                <a:spLocks noChangeShapeType="1"/>
              </p:cNvSpPr>
              <p:nvPr/>
            </p:nvSpPr>
            <p:spPr bwMode="auto">
              <a:xfrm>
                <a:off x="5486400" y="3068487"/>
                <a:ext cx="0" cy="2622700"/>
              </a:xfrm>
              <a:prstGeom prst="line">
                <a:avLst/>
              </a:prstGeom>
              <a:noFill/>
              <a:ln w="22225">
                <a:solidFill>
                  <a:srgbClr val="000000"/>
                </a:solidFill>
                <a:round/>
                <a:headEnd type="triangle" w="med" len="med"/>
                <a:tailEnd/>
              </a:ln>
            </p:spPr>
            <p:txBody>
              <a:bodyPr/>
              <a:lstStyle/>
              <a:p>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20495" name="Text Box 18"/>
              <p:cNvSpPr txBox="1">
                <a:spLocks noChangeArrowheads="1"/>
              </p:cNvSpPr>
              <p:nvPr/>
            </p:nvSpPr>
            <p:spPr bwMode="auto">
              <a:xfrm>
                <a:off x="7451660" y="3596506"/>
                <a:ext cx="1256406" cy="830888"/>
              </a:xfrm>
              <a:prstGeom prst="rect">
                <a:avLst/>
              </a:prstGeom>
              <a:solidFill>
                <a:srgbClr val="FFFF99">
                  <a:alpha val="50195"/>
                </a:srgbClr>
              </a:solidFill>
              <a:ln w="22225">
                <a:solidFill>
                  <a:srgbClr val="003366"/>
                </a:solidFill>
                <a:miter lim="800000"/>
                <a:headEnd/>
                <a:tailEnd/>
              </a:ln>
            </p:spPr>
            <p:txBody>
              <a:bodyPr wrap="square" lIns="91431" tIns="45715" rIns="91431" bIns="45715">
                <a:spAutoFit/>
              </a:bodyPr>
              <a:lstStyle/>
              <a:p>
                <a:pPr algn="ct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Presidential</a:t>
                </a:r>
              </a:p>
              <a:p>
                <a:pPr algn="ct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Review and Exclusion</a:t>
                </a:r>
              </a:p>
            </p:txBody>
          </p:sp>
          <p:sp>
            <p:nvSpPr>
              <p:cNvPr id="20496" name="Rectangle 19"/>
              <p:cNvSpPr>
                <a:spLocks noChangeArrowheads="1"/>
              </p:cNvSpPr>
              <p:nvPr/>
            </p:nvSpPr>
            <p:spPr bwMode="auto">
              <a:xfrm>
                <a:off x="3664695" y="3319452"/>
                <a:ext cx="990600" cy="508000"/>
              </a:xfrm>
              <a:prstGeom prst="rect">
                <a:avLst/>
              </a:prstGeom>
              <a:solidFill>
                <a:srgbClr val="FFFF99">
                  <a:alpha val="50195"/>
                </a:srgbClr>
              </a:solidFill>
              <a:ln w="22225">
                <a:solidFill>
                  <a:srgbClr val="003366"/>
                </a:solidFill>
                <a:miter lim="800000"/>
                <a:headEnd/>
                <a:tailEnd/>
              </a:ln>
            </p:spPr>
            <p:txBody>
              <a:bodyPr wrap="none" lIns="91431" tIns="45715" rIns="91431" bIns="45715" anchor="ctr"/>
              <a:lstStyle/>
              <a:p>
                <a:pPr algn="ct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Hearing</a:t>
                </a:r>
              </a:p>
            </p:txBody>
          </p:sp>
          <p:sp>
            <p:nvSpPr>
              <p:cNvPr id="20497" name="Text Box 20"/>
              <p:cNvSpPr txBox="1">
                <a:spLocks noChangeArrowheads="1"/>
              </p:cNvSpPr>
              <p:nvPr/>
            </p:nvSpPr>
            <p:spPr bwMode="auto">
              <a:xfrm>
                <a:off x="715930" y="1792755"/>
                <a:ext cx="1209155" cy="584695"/>
              </a:xfrm>
              <a:prstGeom prst="rect">
                <a:avLst/>
              </a:prstGeom>
              <a:solidFill>
                <a:srgbClr val="FFFF99">
                  <a:alpha val="50195"/>
                </a:srgbClr>
              </a:solidFill>
              <a:ln w="22225">
                <a:solidFill>
                  <a:srgbClr val="003366"/>
                </a:solidFill>
                <a:miter lim="800000"/>
                <a:headEnd/>
                <a:tailEnd/>
              </a:ln>
            </p:spPr>
            <p:txBody>
              <a:bodyPr wrap="square" lIns="91431" tIns="45715" rIns="91431" bIns="45715">
                <a:spAutoFit/>
              </a:bodyPr>
              <a:lstStyle/>
              <a:p>
                <a:pPr algn="ct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Complaint </a:t>
                </a:r>
              </a:p>
              <a:p>
                <a:pPr algn="ct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Filed</a:t>
                </a:r>
              </a:p>
            </p:txBody>
          </p:sp>
          <p:sp>
            <p:nvSpPr>
              <p:cNvPr id="20499" name="Line 22"/>
              <p:cNvSpPr>
                <a:spLocks noChangeShapeType="1"/>
              </p:cNvSpPr>
              <p:nvPr/>
            </p:nvSpPr>
            <p:spPr bwMode="auto">
              <a:xfrm>
                <a:off x="7116730" y="2847975"/>
                <a:ext cx="0" cy="2895600"/>
              </a:xfrm>
              <a:prstGeom prst="line">
                <a:avLst/>
              </a:prstGeom>
              <a:noFill/>
              <a:ln w="22225">
                <a:solidFill>
                  <a:srgbClr val="000000"/>
                </a:solidFill>
                <a:round/>
                <a:headEnd type="triangle" w="med" len="med"/>
                <a:tailEnd/>
              </a:ln>
            </p:spPr>
            <p:txBody>
              <a:bodyPr/>
              <a:lstStyle/>
              <a:p>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20515" name="Line 25"/>
              <p:cNvSpPr>
                <a:spLocks noChangeShapeType="1"/>
              </p:cNvSpPr>
              <p:nvPr/>
            </p:nvSpPr>
            <p:spPr bwMode="auto">
              <a:xfrm flipH="1">
                <a:off x="2468530" y="3440581"/>
                <a:ext cx="0" cy="2243205"/>
              </a:xfrm>
              <a:prstGeom prst="line">
                <a:avLst/>
              </a:prstGeom>
              <a:noFill/>
              <a:ln w="22225">
                <a:solidFill>
                  <a:srgbClr val="000000"/>
                </a:solidFill>
                <a:round/>
                <a:headEnd type="triangle" w="med" len="med"/>
                <a:tailEnd/>
              </a:ln>
            </p:spPr>
            <p:txBody>
              <a:bodyPr/>
              <a:lstStyle/>
              <a:p>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20501" name="Text Box 27"/>
              <p:cNvSpPr txBox="1">
                <a:spLocks noChangeArrowheads="1"/>
              </p:cNvSpPr>
              <p:nvPr/>
            </p:nvSpPr>
            <p:spPr bwMode="auto">
              <a:xfrm>
                <a:off x="4851400" y="2413971"/>
                <a:ext cx="1244600" cy="584695"/>
              </a:xfrm>
              <a:prstGeom prst="rect">
                <a:avLst/>
              </a:prstGeom>
              <a:solidFill>
                <a:srgbClr val="FFFF99">
                  <a:alpha val="50195"/>
                </a:srgbClr>
              </a:solidFill>
              <a:ln w="22225">
                <a:solidFill>
                  <a:srgbClr val="003366"/>
                </a:solidFill>
                <a:miter lim="800000"/>
                <a:headEnd/>
                <a:tailEnd/>
              </a:ln>
            </p:spPr>
            <p:txBody>
              <a:bodyPr lIns="91431" tIns="45715" rIns="91431" bIns="45715">
                <a:spAutoFit/>
              </a:bodyPr>
              <a:lstStyle/>
              <a:p>
                <a:pPr algn="ct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Judge’s</a:t>
                </a:r>
              </a:p>
              <a:p>
                <a:pPr algn="ct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Decision</a:t>
                </a:r>
              </a:p>
            </p:txBody>
          </p:sp>
          <p:sp>
            <p:nvSpPr>
              <p:cNvPr id="20502" name="Text Box 28"/>
              <p:cNvSpPr txBox="1">
                <a:spLocks noChangeArrowheads="1"/>
              </p:cNvSpPr>
              <p:nvPr/>
            </p:nvSpPr>
            <p:spPr bwMode="auto">
              <a:xfrm>
                <a:off x="6202330" y="1618674"/>
                <a:ext cx="1905000" cy="584695"/>
              </a:xfrm>
              <a:prstGeom prst="rect">
                <a:avLst/>
              </a:prstGeom>
              <a:solidFill>
                <a:srgbClr val="FFFF99">
                  <a:alpha val="50195"/>
                </a:srgbClr>
              </a:solidFill>
              <a:ln w="22225">
                <a:solidFill>
                  <a:srgbClr val="003366"/>
                </a:solidFill>
                <a:miter lim="800000"/>
                <a:headEnd/>
                <a:tailEnd/>
              </a:ln>
            </p:spPr>
            <p:txBody>
              <a:bodyPr wrap="square" lIns="91431" tIns="45715" rIns="91431" bIns="45715">
                <a:spAutoFit/>
              </a:bodyPr>
              <a:lstStyle/>
              <a:p>
                <a:pPr algn="ctr"/>
                <a:r>
                  <a:rPr lang="en-US"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USITC </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Decision </a:t>
                </a:r>
                <a:r>
                  <a:rPr lang="en-US"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&amp;</a:t>
                </a:r>
                <a:endPar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ct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Order Issued</a:t>
                </a:r>
              </a:p>
            </p:txBody>
          </p:sp>
          <p:sp>
            <p:nvSpPr>
              <p:cNvPr id="20503" name="Text Box 29"/>
              <p:cNvSpPr txBox="1">
                <a:spLocks noChangeArrowheads="1"/>
              </p:cNvSpPr>
              <p:nvPr/>
            </p:nvSpPr>
            <p:spPr bwMode="auto">
              <a:xfrm>
                <a:off x="6202330" y="2248257"/>
                <a:ext cx="1905000" cy="584695"/>
              </a:xfrm>
              <a:prstGeom prst="rect">
                <a:avLst/>
              </a:prstGeom>
              <a:solidFill>
                <a:srgbClr val="FFFF99">
                  <a:alpha val="50195"/>
                </a:srgbClr>
              </a:solidFill>
              <a:ln w="22225">
                <a:solidFill>
                  <a:srgbClr val="003366"/>
                </a:solidFill>
                <a:miter lim="800000"/>
                <a:headEnd/>
                <a:tailEnd/>
              </a:ln>
            </p:spPr>
            <p:txBody>
              <a:bodyPr wrap="square" lIns="91431" tIns="45715" rIns="91431" bIns="45715">
                <a:spAutoFit/>
              </a:bodyPr>
              <a:lstStyle/>
              <a:p>
                <a:pPr algn="ct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Entry Only Under Bond</a:t>
                </a:r>
              </a:p>
            </p:txBody>
          </p:sp>
          <p:sp>
            <p:nvSpPr>
              <p:cNvPr id="20513" name="Line 32"/>
              <p:cNvSpPr>
                <a:spLocks noChangeShapeType="1"/>
              </p:cNvSpPr>
              <p:nvPr/>
            </p:nvSpPr>
            <p:spPr bwMode="auto">
              <a:xfrm flipH="1">
                <a:off x="8160676" y="4427393"/>
                <a:ext cx="13887" cy="1267218"/>
              </a:xfrm>
              <a:prstGeom prst="line">
                <a:avLst/>
              </a:prstGeom>
              <a:noFill/>
              <a:ln w="22225">
                <a:solidFill>
                  <a:srgbClr val="000000"/>
                </a:solidFill>
                <a:round/>
                <a:headEnd type="triangle" w="med" len="med"/>
                <a:tailEnd/>
              </a:ln>
            </p:spPr>
            <p:txBody>
              <a:bodyPr/>
              <a:lstStyle/>
              <a:p>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20506" name="Rectangle 19"/>
              <p:cNvSpPr>
                <a:spLocks noChangeArrowheads="1"/>
              </p:cNvSpPr>
              <p:nvPr/>
            </p:nvSpPr>
            <p:spPr bwMode="auto">
              <a:xfrm>
                <a:off x="1424768" y="3706364"/>
                <a:ext cx="967562" cy="833738"/>
              </a:xfrm>
              <a:prstGeom prst="rect">
                <a:avLst/>
              </a:prstGeom>
              <a:solidFill>
                <a:srgbClr val="FFFF99">
                  <a:alpha val="50195"/>
                </a:srgbClr>
              </a:solidFill>
              <a:ln w="22225">
                <a:solidFill>
                  <a:srgbClr val="003366"/>
                </a:solidFill>
                <a:miter lim="800000"/>
                <a:headEnd/>
                <a:tailEnd/>
              </a:ln>
            </p:spPr>
            <p:txBody>
              <a:bodyPr wrap="none" lIns="91431" tIns="45715" rIns="91431" bIns="45715" anchor="ctr"/>
              <a:lstStyle/>
              <a:p>
                <a:pPr algn="ct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Public</a:t>
                </a:r>
              </a:p>
              <a:p>
                <a:pPr algn="ct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Interest</a:t>
                </a:r>
              </a:p>
              <a:p>
                <a:pPr algn="ct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Requests</a:t>
                </a:r>
              </a:p>
            </p:txBody>
          </p:sp>
          <p:cxnSp>
            <p:nvCxnSpPr>
              <p:cNvPr id="20507" name="Straight Arrow Connector 53"/>
              <p:cNvCxnSpPr>
                <a:cxnSpLocks noChangeShapeType="1"/>
              </p:cNvCxnSpPr>
              <p:nvPr/>
            </p:nvCxnSpPr>
            <p:spPr bwMode="auto">
              <a:xfrm rot="16200000" flipV="1">
                <a:off x="1322476" y="5139567"/>
                <a:ext cx="1158950" cy="2553"/>
              </a:xfrm>
              <a:prstGeom prst="straightConnector1">
                <a:avLst/>
              </a:prstGeom>
              <a:noFill/>
              <a:ln w="19050" algn="ctr">
                <a:solidFill>
                  <a:schemeClr val="tx1"/>
                </a:solidFill>
                <a:round/>
                <a:headEnd/>
                <a:tailEnd type="triangle" w="med" len="med"/>
              </a:ln>
            </p:spPr>
          </p:cxnSp>
          <p:cxnSp>
            <p:nvCxnSpPr>
              <p:cNvPr id="20508" name="Straight Arrow Connector 42"/>
              <p:cNvCxnSpPr>
                <a:cxnSpLocks noChangeShapeType="1"/>
              </p:cNvCxnSpPr>
              <p:nvPr/>
            </p:nvCxnSpPr>
            <p:spPr bwMode="auto">
              <a:xfrm rot="5400000" flipH="1" flipV="1">
                <a:off x="2924935" y="5302956"/>
                <a:ext cx="762000" cy="1588"/>
              </a:xfrm>
              <a:prstGeom prst="straightConnector1">
                <a:avLst/>
              </a:prstGeom>
              <a:noFill/>
              <a:ln w="19050" algn="ctr">
                <a:solidFill>
                  <a:schemeClr val="tx1"/>
                </a:solidFill>
                <a:round/>
                <a:headEnd/>
                <a:tailEnd type="triangle" w="med" len="med"/>
              </a:ln>
            </p:spPr>
          </p:cxnSp>
          <p:sp>
            <p:nvSpPr>
              <p:cNvPr id="20509" name="Rectangle 19"/>
              <p:cNvSpPr>
                <a:spLocks noChangeArrowheads="1"/>
              </p:cNvSpPr>
              <p:nvPr/>
            </p:nvSpPr>
            <p:spPr bwMode="auto">
              <a:xfrm>
                <a:off x="2637649" y="4131616"/>
                <a:ext cx="1278681" cy="787517"/>
              </a:xfrm>
              <a:prstGeom prst="rect">
                <a:avLst/>
              </a:prstGeom>
              <a:solidFill>
                <a:srgbClr val="FFFF99">
                  <a:alpha val="50195"/>
                </a:srgbClr>
              </a:solidFill>
              <a:ln w="22225">
                <a:solidFill>
                  <a:srgbClr val="003366"/>
                </a:solidFill>
                <a:miter lim="800000"/>
                <a:headEnd/>
                <a:tailEnd/>
              </a:ln>
            </p:spPr>
            <p:txBody>
              <a:bodyPr wrap="none" lIns="91431" tIns="45715" rIns="91431" bIns="45715" anchor="ctr"/>
              <a:lstStyle/>
              <a:p>
                <a:pPr algn="ct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Discovery &amp; </a:t>
                </a:r>
                <a:b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Prehearing</a:t>
                </a:r>
                <a:b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Filings</a:t>
                </a:r>
              </a:p>
            </p:txBody>
          </p:sp>
          <p:cxnSp>
            <p:nvCxnSpPr>
              <p:cNvPr id="20510" name="Straight Arrow Connector 45"/>
              <p:cNvCxnSpPr>
                <a:cxnSpLocks noChangeShapeType="1"/>
              </p:cNvCxnSpPr>
              <p:nvPr/>
            </p:nvCxnSpPr>
            <p:spPr bwMode="auto">
              <a:xfrm rot="5400000" flipH="1" flipV="1">
                <a:off x="4427670" y="5348057"/>
                <a:ext cx="762000" cy="1588"/>
              </a:xfrm>
              <a:prstGeom prst="straightConnector1">
                <a:avLst/>
              </a:prstGeom>
              <a:noFill/>
              <a:ln w="19050" algn="ctr">
                <a:solidFill>
                  <a:schemeClr val="tx1"/>
                </a:solidFill>
                <a:round/>
                <a:headEnd/>
                <a:tailEnd type="triangle" w="med" len="med"/>
              </a:ln>
            </p:spPr>
          </p:cxnSp>
          <p:sp>
            <p:nvSpPr>
              <p:cNvPr id="20511" name="Rectangle 19"/>
              <p:cNvSpPr>
                <a:spLocks noChangeArrowheads="1"/>
              </p:cNvSpPr>
              <p:nvPr/>
            </p:nvSpPr>
            <p:spPr bwMode="auto">
              <a:xfrm>
                <a:off x="4221131" y="4291087"/>
                <a:ext cx="1201478" cy="608291"/>
              </a:xfrm>
              <a:prstGeom prst="rect">
                <a:avLst/>
              </a:prstGeom>
              <a:solidFill>
                <a:srgbClr val="FFFF99">
                  <a:alpha val="50195"/>
                </a:srgbClr>
              </a:solidFill>
              <a:ln w="22225">
                <a:solidFill>
                  <a:srgbClr val="003366"/>
                </a:solidFill>
                <a:miter lim="800000"/>
                <a:headEnd/>
                <a:tailEnd/>
              </a:ln>
            </p:spPr>
            <p:txBody>
              <a:bodyPr wrap="none" lIns="91431" tIns="45715" rIns="91431" bIns="45715" anchor="ctr"/>
              <a:lstStyle/>
              <a:p>
                <a:pPr algn="ct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Posthearing</a:t>
                </a:r>
                <a:b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Filings</a:t>
                </a:r>
              </a:p>
            </p:txBody>
          </p:sp>
        </p:grpSp>
      </p:grpSp>
      <p:sp>
        <p:nvSpPr>
          <p:cNvPr id="20483" name="Text Box 3"/>
          <p:cNvSpPr>
            <a:spLocks noGrp="1" noChangeArrowheads="1"/>
          </p:cNvSpPr>
          <p:nvPr>
            <p:ph type="title"/>
          </p:nvPr>
        </p:nvSpPr>
        <p:spPr>
          <a:xfrm>
            <a:off x="1043490" y="533400"/>
            <a:ext cx="7024744" cy="1143000"/>
          </a:xfrm>
        </p:spPr>
        <p:txBody>
          <a:bodyPr lIns="91431" tIns="45715" rIns="91431" bIns="45715" anchor="ctr"/>
          <a:lstStyle/>
          <a:p>
            <a:pPr eaLnBrk="1" hangingPunct="1"/>
            <a:r>
              <a:rPr lang="en-US" dirty="0" smtClean="0"/>
              <a:t>Section 337 Timeline</a:t>
            </a:r>
          </a:p>
        </p:txBody>
      </p:sp>
      <p:cxnSp>
        <p:nvCxnSpPr>
          <p:cNvPr id="43" name="Straight Arrow Connector 42"/>
          <p:cNvCxnSpPr>
            <a:cxnSpLocks noChangeShapeType="1"/>
          </p:cNvCxnSpPr>
          <p:nvPr/>
        </p:nvCxnSpPr>
        <p:spPr bwMode="auto">
          <a:xfrm flipV="1">
            <a:off x="4047659" y="3920546"/>
            <a:ext cx="0" cy="1854571"/>
          </a:xfrm>
          <a:prstGeom prst="straightConnector1">
            <a:avLst/>
          </a:prstGeom>
          <a:noFill/>
          <a:ln w="19050" algn="ctr">
            <a:solidFill>
              <a:schemeClr val="tx1"/>
            </a:solidFill>
            <a:round/>
            <a:headEnd/>
            <a:tailEnd type="triangle" w="med" len="med"/>
          </a:ln>
        </p:spPr>
      </p:cxnSp>
      <p:sp>
        <p:nvSpPr>
          <p:cNvPr id="35" name="Text Placeholder 4"/>
          <p:cNvSpPr txBox="1">
            <a:spLocks/>
          </p:cNvSpPr>
          <p:nvPr/>
        </p:nvSpPr>
        <p:spPr>
          <a:xfrm>
            <a:off x="4648200" y="76200"/>
            <a:ext cx="3502025" cy="533400"/>
          </a:xfrm>
          <a:prstGeom prst="rect">
            <a:avLst/>
          </a:prstGeom>
        </p:spPr>
        <p:txBody>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Tahoma" panose="020B0604030504040204" pitchFamily="34" charset="0"/>
                <a:ea typeface="Tahoma" panose="020B0604030504040204" pitchFamily="34" charset="0"/>
                <a:cs typeface="Tahoma" panose="020B0604030504040204"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ctr">
              <a:buNone/>
            </a:pPr>
            <a:r>
              <a:rPr lang="en-US" dirty="0" smtClean="0">
                <a:solidFill>
                  <a:schemeClr val="bg1"/>
                </a:solidFill>
              </a:rPr>
              <a:t>Benefits</a:t>
            </a:r>
            <a:endParaRPr lang="en-US" dirty="0">
              <a:solidFill>
                <a:schemeClr val="bg1"/>
              </a:solidFill>
            </a:endParaRPr>
          </a:p>
        </p:txBody>
      </p:sp>
      <p:cxnSp>
        <p:nvCxnSpPr>
          <p:cNvPr id="38" name="Straight Arrow Connector 45"/>
          <p:cNvCxnSpPr>
            <a:cxnSpLocks noChangeShapeType="1"/>
            <a:endCxn id="39" idx="2"/>
          </p:cNvCxnSpPr>
          <p:nvPr/>
        </p:nvCxnSpPr>
        <p:spPr bwMode="auto">
          <a:xfrm flipV="1">
            <a:off x="6170417" y="4357013"/>
            <a:ext cx="12319" cy="1449038"/>
          </a:xfrm>
          <a:prstGeom prst="straightConnector1">
            <a:avLst/>
          </a:prstGeom>
          <a:noFill/>
          <a:ln w="19050" algn="ctr">
            <a:solidFill>
              <a:schemeClr val="tx1"/>
            </a:solidFill>
            <a:round/>
            <a:headEnd/>
            <a:tailEnd type="triangle" w="med" len="med"/>
          </a:ln>
        </p:spPr>
      </p:cxnSp>
      <p:sp>
        <p:nvSpPr>
          <p:cNvPr id="39" name="Rectangle 19"/>
          <p:cNvSpPr>
            <a:spLocks noChangeArrowheads="1"/>
          </p:cNvSpPr>
          <p:nvPr/>
        </p:nvSpPr>
        <p:spPr bwMode="auto">
          <a:xfrm>
            <a:off x="5431271" y="3748650"/>
            <a:ext cx="1502929" cy="608363"/>
          </a:xfrm>
          <a:prstGeom prst="rect">
            <a:avLst/>
          </a:prstGeom>
          <a:solidFill>
            <a:srgbClr val="FFFF99">
              <a:alpha val="50195"/>
            </a:srgbClr>
          </a:solidFill>
          <a:ln w="22225">
            <a:solidFill>
              <a:srgbClr val="003366"/>
            </a:solidFill>
            <a:miter lim="800000"/>
            <a:headEnd/>
            <a:tailEnd/>
          </a:ln>
        </p:spPr>
        <p:txBody>
          <a:bodyPr wrap="none" lIns="91431" tIns="45715" rIns="91431" bIns="45715" anchor="ctr"/>
          <a:lstStyle/>
          <a:p>
            <a:pPr algn="ctr"/>
            <a:r>
              <a:rPr lang="en-US"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Commissioners’</a:t>
            </a:r>
            <a:br>
              <a:rPr lang="en-US"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br>
            <a:r>
              <a:rPr lang="en-US"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Review</a:t>
            </a:r>
            <a:endPar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37" name="Slide Number Placeholder 3"/>
          <p:cNvSpPr>
            <a:spLocks noGrp="1"/>
          </p:cNvSpPr>
          <p:nvPr>
            <p:ph type="sldNum" sz="quarter" idx="12"/>
          </p:nvPr>
        </p:nvSpPr>
        <p:spPr>
          <a:xfrm>
            <a:off x="7367831" y="6499533"/>
            <a:ext cx="1332156" cy="365125"/>
          </a:xfrm>
        </p:spPr>
        <p:txBody>
          <a:bodyPr/>
          <a:lstStyle/>
          <a:p>
            <a:fld id="{F7B8A778-2DD6-464E-965B-F8C782DA3626}" type="slidenum">
              <a:rPr lang="en-US" smtClean="0"/>
              <a:t>23</a:t>
            </a:fld>
            <a:endParaRPr lang="en-US" dirty="0"/>
          </a:p>
        </p:txBody>
      </p:sp>
    </p:spTree>
    <p:extLst>
      <p:ext uri="{BB962C8B-B14F-4D97-AF65-F5344CB8AC3E}">
        <p14:creationId xmlns:p14="http://schemas.microsoft.com/office/powerpoint/2010/main" val="1606112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945" y="457200"/>
            <a:ext cx="7186110" cy="1143000"/>
          </a:xfrm>
        </p:spPr>
        <p:txBody>
          <a:bodyPr>
            <a:normAutofit/>
          </a:bodyPr>
          <a:lstStyle/>
          <a:p>
            <a:r>
              <a:rPr lang="en-US" sz="3600" dirty="0" smtClean="0"/>
              <a:t>Products are Accused by Category</a:t>
            </a:r>
            <a:endParaRPr lang="en-US" sz="3600" dirty="0"/>
          </a:p>
        </p:txBody>
      </p:sp>
      <p:sp>
        <p:nvSpPr>
          <p:cNvPr id="3" name="Content Placeholder 2"/>
          <p:cNvSpPr>
            <a:spLocks noGrp="1"/>
          </p:cNvSpPr>
          <p:nvPr>
            <p:ph idx="1"/>
          </p:nvPr>
        </p:nvSpPr>
        <p:spPr>
          <a:xfrm>
            <a:off x="1043490" y="1828800"/>
            <a:ext cx="7033710" cy="3833433"/>
          </a:xfrm>
        </p:spPr>
        <p:txBody>
          <a:bodyPr>
            <a:noAutofit/>
          </a:bodyPr>
          <a:lstStyle/>
          <a:p>
            <a:r>
              <a:rPr lang="en-US" sz="2200" dirty="0"/>
              <a:t>Caption of case reveals products at </a:t>
            </a:r>
            <a:r>
              <a:rPr lang="en-US" sz="2200" dirty="0" smtClean="0"/>
              <a:t>risk, for example:</a:t>
            </a:r>
            <a:endParaRPr lang="en-US" sz="2200" dirty="0"/>
          </a:p>
          <a:p>
            <a:pPr lvl="1"/>
            <a:r>
              <a:rPr lang="en-US" sz="1800" i="1" dirty="0" smtClean="0"/>
              <a:t>Certain </a:t>
            </a:r>
            <a:r>
              <a:rPr lang="en-US" sz="1800" i="1" dirty="0"/>
              <a:t>Light Emitting Diode </a:t>
            </a:r>
            <a:r>
              <a:rPr lang="en-US" sz="1800" i="1" dirty="0" smtClean="0"/>
              <a:t>Products</a:t>
            </a:r>
          </a:p>
          <a:p>
            <a:pPr lvl="1"/>
            <a:r>
              <a:rPr lang="en-US" sz="1800" i="1" dirty="0" smtClean="0"/>
              <a:t>Certain Ink Cartridges</a:t>
            </a:r>
          </a:p>
          <a:p>
            <a:pPr lvl="1"/>
            <a:r>
              <a:rPr lang="en-US" sz="1800" i="1" dirty="0" smtClean="0"/>
              <a:t>Certain Network </a:t>
            </a:r>
            <a:r>
              <a:rPr lang="en-US" sz="1800" i="1" dirty="0"/>
              <a:t>Devices, Related Software and Components </a:t>
            </a:r>
            <a:r>
              <a:rPr lang="en-US" sz="1800" i="1" dirty="0" smtClean="0"/>
              <a:t>Thereof</a:t>
            </a:r>
          </a:p>
          <a:p>
            <a:pPr lvl="1"/>
            <a:r>
              <a:rPr lang="en-US" sz="1800" i="1" dirty="0"/>
              <a:t>Certain Wireless Devices, Including Mobile Phones and </a:t>
            </a:r>
            <a:r>
              <a:rPr lang="en-US" sz="1800" i="1" dirty="0" smtClean="0"/>
              <a:t>Tablets</a:t>
            </a:r>
          </a:p>
          <a:p>
            <a:pPr lvl="1"/>
            <a:r>
              <a:rPr lang="en-US" sz="1800" i="1" dirty="0"/>
              <a:t>Certain Stainless Steel Products, Certain Processes for Manufacturing or Relating to Same and Certain Products Containing Same</a:t>
            </a:r>
            <a:endParaRPr lang="en-US" sz="1800" i="1" dirty="0" smtClean="0"/>
          </a:p>
          <a:p>
            <a:pPr marL="342900" lvl="1" indent="-274320"/>
            <a:r>
              <a:rPr lang="en-US" dirty="0" smtClean="0"/>
              <a:t>Products </a:t>
            </a:r>
            <a:r>
              <a:rPr lang="en-US" dirty="0"/>
              <a:t>at risk </a:t>
            </a:r>
            <a:r>
              <a:rPr lang="en-US" dirty="0" smtClean="0"/>
              <a:t>are usually broader </a:t>
            </a:r>
            <a:r>
              <a:rPr lang="en-US" dirty="0"/>
              <a:t>than model numbers accused in </a:t>
            </a:r>
            <a:r>
              <a:rPr lang="en-US" dirty="0" smtClean="0"/>
              <a:t>complaint</a:t>
            </a:r>
            <a:endParaRPr lang="en-US" dirty="0"/>
          </a:p>
          <a:p>
            <a:endParaRPr lang="en-US" sz="2200" dirty="0"/>
          </a:p>
          <a:p>
            <a:endParaRPr lang="en-US" sz="2200" dirty="0"/>
          </a:p>
        </p:txBody>
      </p:sp>
      <p:sp>
        <p:nvSpPr>
          <p:cNvPr id="4" name="Slide Number Placeholder 3"/>
          <p:cNvSpPr>
            <a:spLocks noGrp="1"/>
          </p:cNvSpPr>
          <p:nvPr>
            <p:ph type="sldNum" sz="quarter" idx="12"/>
          </p:nvPr>
        </p:nvSpPr>
        <p:spPr/>
        <p:txBody>
          <a:bodyPr/>
          <a:lstStyle/>
          <a:p>
            <a:fld id="{F7B8A778-2DD6-464E-965B-F8C782DA3626}" type="slidenum">
              <a:rPr lang="en-US" smtClean="0"/>
              <a:t>24</a:t>
            </a:fld>
            <a:endParaRPr lang="en-US" dirty="0"/>
          </a:p>
        </p:txBody>
      </p:sp>
      <p:sp>
        <p:nvSpPr>
          <p:cNvPr id="5" name="Text Placeholder 4"/>
          <p:cNvSpPr>
            <a:spLocks noGrp="1"/>
          </p:cNvSpPr>
          <p:nvPr>
            <p:ph type="body" sz="quarter" idx="13"/>
          </p:nvPr>
        </p:nvSpPr>
        <p:spPr/>
        <p:txBody>
          <a:bodyPr/>
          <a:lstStyle/>
          <a:p>
            <a:r>
              <a:rPr lang="en-US" dirty="0" smtClean="0"/>
              <a:t>Benefits</a:t>
            </a:r>
            <a:endParaRPr lang="en-US" dirty="0"/>
          </a:p>
        </p:txBody>
      </p:sp>
    </p:spTree>
    <p:extLst>
      <p:ext uri="{BB962C8B-B14F-4D97-AF65-F5344CB8AC3E}">
        <p14:creationId xmlns:p14="http://schemas.microsoft.com/office/powerpoint/2010/main" val="1259004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945" y="304800"/>
            <a:ext cx="7186110" cy="1143000"/>
          </a:xfrm>
        </p:spPr>
        <p:txBody>
          <a:bodyPr>
            <a:normAutofit fontScale="90000"/>
          </a:bodyPr>
          <a:lstStyle/>
          <a:p>
            <a:r>
              <a:rPr lang="en-US" dirty="0" smtClean="0"/>
              <a:t>Used for Broad Range of Products</a:t>
            </a:r>
            <a:endParaRPr lang="en-US" dirty="0"/>
          </a:p>
        </p:txBody>
      </p:sp>
      <p:sp>
        <p:nvSpPr>
          <p:cNvPr id="3" name="Slide Number Placeholder 2"/>
          <p:cNvSpPr>
            <a:spLocks noGrp="1"/>
          </p:cNvSpPr>
          <p:nvPr>
            <p:ph type="sldNum" sz="quarter" idx="12"/>
          </p:nvPr>
        </p:nvSpPr>
        <p:spPr/>
        <p:txBody>
          <a:bodyPr/>
          <a:lstStyle/>
          <a:p>
            <a:fld id="{74437803-C102-4BDA-9889-43DBD551C6A1}" type="slidenum">
              <a:rPr lang="en-US" smtClean="0"/>
              <a:pPr/>
              <a:t>25</a:t>
            </a:fld>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73" r="4876" b="6243"/>
          <a:stretch/>
        </p:blipFill>
        <p:spPr bwMode="auto">
          <a:xfrm>
            <a:off x="1143182" y="1828800"/>
            <a:ext cx="6857636"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429000" y="6060757"/>
            <a:ext cx="5499857" cy="492443"/>
          </a:xfrm>
          <a:prstGeom prst="rect">
            <a:avLst/>
          </a:prstGeom>
          <a:noFill/>
        </p:spPr>
        <p:txBody>
          <a:bodyPr wrap="square" rtlCol="0">
            <a:spAutoFit/>
          </a:bodyPr>
          <a:lstStyle/>
          <a:p>
            <a:r>
              <a:rPr lang="en-US" sz="1300" b="0" dirty="0" smtClean="0">
                <a:latin typeface="Tahoma" panose="020B0604030504040204" pitchFamily="34" charset="0"/>
                <a:ea typeface="Tahoma" panose="020B0604030504040204" pitchFamily="34" charset="0"/>
                <a:cs typeface="Tahoma" panose="020B0604030504040204" pitchFamily="34" charset="0"/>
              </a:rPr>
              <a:t>Facts &amp; Trends Regarding USITC Section 337 Investigations </a:t>
            </a:r>
          </a:p>
          <a:p>
            <a:r>
              <a:rPr lang="en-US" sz="1300" b="0" dirty="0" smtClean="0">
                <a:latin typeface="Tahoma" panose="020B0604030504040204" pitchFamily="34" charset="0"/>
                <a:ea typeface="Tahoma" panose="020B0604030504040204" pitchFamily="34" charset="0"/>
                <a:cs typeface="Tahoma" panose="020B0604030504040204" pitchFamily="34" charset="0"/>
              </a:rPr>
              <a:t>Prepared by the U.S. International Trade Commission  (April 15, 2013)</a:t>
            </a:r>
            <a:endParaRPr lang="en-US" sz="1300" b="0" dirty="0">
              <a:latin typeface="Tahoma" panose="020B0604030504040204" pitchFamily="34" charset="0"/>
              <a:ea typeface="Tahoma" panose="020B0604030504040204" pitchFamily="34" charset="0"/>
              <a:cs typeface="Tahoma" panose="020B0604030504040204" pitchFamily="34" charset="0"/>
            </a:endParaRPr>
          </a:p>
        </p:txBody>
      </p:sp>
      <p:sp>
        <p:nvSpPr>
          <p:cNvPr id="7" name="Text Placeholder 3"/>
          <p:cNvSpPr txBox="1">
            <a:spLocks/>
          </p:cNvSpPr>
          <p:nvPr/>
        </p:nvSpPr>
        <p:spPr>
          <a:xfrm>
            <a:off x="4641850" y="76200"/>
            <a:ext cx="3502025" cy="533400"/>
          </a:xfrm>
          <a:prstGeom prst="rect">
            <a:avLst/>
          </a:prstGeom>
        </p:spPr>
        <p:txBody>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Tahoma" panose="020B0604030504040204" pitchFamily="34" charset="0"/>
                <a:ea typeface="Tahoma" panose="020B0604030504040204" pitchFamily="34" charset="0"/>
                <a:cs typeface="Tahoma" panose="020B0604030504040204"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ctr">
              <a:buNone/>
            </a:pPr>
            <a:r>
              <a:rPr lang="en-US" dirty="0" smtClean="0">
                <a:solidFill>
                  <a:schemeClr val="bg1"/>
                </a:solidFill>
              </a:rPr>
              <a:t>Benefits</a:t>
            </a:r>
            <a:endParaRPr lang="en-US" dirty="0">
              <a:solidFill>
                <a:schemeClr val="bg1"/>
              </a:solidFill>
            </a:endParaRPr>
          </a:p>
        </p:txBody>
      </p:sp>
    </p:spTree>
    <p:extLst>
      <p:ext uri="{BB962C8B-B14F-4D97-AF65-F5344CB8AC3E}">
        <p14:creationId xmlns:p14="http://schemas.microsoft.com/office/powerpoint/2010/main" val="2833467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3886200"/>
            <a:ext cx="3810000" cy="1702160"/>
          </a:xfrm>
        </p:spPr>
        <p:txBody>
          <a:bodyPr/>
          <a:lstStyle/>
          <a:p>
            <a:pPr>
              <a:lnSpc>
                <a:spcPct val="80000"/>
              </a:lnSpc>
              <a:spcBef>
                <a:spcPts val="0"/>
              </a:spcBef>
            </a:pPr>
            <a:r>
              <a:rPr lang="en-US" sz="4000" dirty="0" smtClean="0"/>
              <a:t>Elements of Section 337</a:t>
            </a:r>
            <a:endParaRPr lang="en-US" sz="4000" dirty="0"/>
          </a:p>
        </p:txBody>
      </p:sp>
      <p:sp>
        <p:nvSpPr>
          <p:cNvPr id="3" name="Subtitle 2"/>
          <p:cNvSpPr>
            <a:spLocks noGrp="1"/>
          </p:cNvSpPr>
          <p:nvPr>
            <p:ph type="subTitle" idx="1"/>
          </p:nvPr>
        </p:nvSpPr>
        <p:spPr>
          <a:xfrm>
            <a:off x="533401" y="4114800"/>
            <a:ext cx="3810000" cy="1260629"/>
          </a:xfrm>
        </p:spPr>
        <p:txBody>
          <a:bodyPr>
            <a:normAutofit/>
          </a:bodyPr>
          <a:lstStyle/>
          <a:p>
            <a:pPr>
              <a:spcBef>
                <a:spcPts val="0"/>
              </a:spcBef>
            </a:pPr>
            <a:r>
              <a:rPr lang="en-US" sz="2400" dirty="0" smtClean="0"/>
              <a:t>How to</a:t>
            </a:r>
            <a:r>
              <a:rPr lang="en-US" sz="2400" dirty="0" smtClean="0"/>
              <a:t/>
            </a:r>
            <a:br>
              <a:rPr lang="en-US" sz="2400" dirty="0" smtClean="0"/>
            </a:br>
            <a:r>
              <a:rPr lang="en-US" sz="2400" dirty="0" smtClean="0"/>
              <a:t>litigate?</a:t>
            </a:r>
            <a:endParaRPr lang="en-US" sz="2400" dirty="0"/>
          </a:p>
        </p:txBody>
      </p:sp>
      <p:sp>
        <p:nvSpPr>
          <p:cNvPr id="4" name="Slide Number Placeholder 3"/>
          <p:cNvSpPr>
            <a:spLocks noGrp="1"/>
          </p:cNvSpPr>
          <p:nvPr>
            <p:ph type="sldNum" sz="quarter" idx="4"/>
          </p:nvPr>
        </p:nvSpPr>
        <p:spPr/>
        <p:txBody>
          <a:bodyPr/>
          <a:lstStyle/>
          <a:p>
            <a:fld id="{F7B8A778-2DD6-464E-965B-F8C782DA3626}" type="slidenum">
              <a:rPr lang="en-US" smtClean="0"/>
              <a:pPr/>
              <a:t>26</a:t>
            </a:fld>
            <a:endParaRPr lang="en-US" dirty="0"/>
          </a:p>
        </p:txBody>
      </p:sp>
    </p:spTree>
    <p:extLst>
      <p:ext uri="{BB962C8B-B14F-4D97-AF65-F5344CB8AC3E}">
        <p14:creationId xmlns:p14="http://schemas.microsoft.com/office/powerpoint/2010/main" val="21626885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1143000"/>
          </a:xfrm>
        </p:spPr>
        <p:txBody>
          <a:bodyPr>
            <a:normAutofit fontScale="90000"/>
          </a:bodyPr>
          <a:lstStyle/>
          <a:p>
            <a:r>
              <a:rPr lang="en-US" dirty="0" smtClean="0"/>
              <a:t>Basic Elements of a </a:t>
            </a:r>
            <a:br>
              <a:rPr lang="en-US" dirty="0" smtClean="0"/>
            </a:br>
            <a:r>
              <a:rPr lang="en-US" dirty="0" smtClean="0"/>
              <a:t>Section 337 Violation</a:t>
            </a:r>
            <a:endParaRPr lang="en-US" dirty="0"/>
          </a:p>
        </p:txBody>
      </p:sp>
      <p:sp>
        <p:nvSpPr>
          <p:cNvPr id="3" name="Content Placeholder 2"/>
          <p:cNvSpPr>
            <a:spLocks noGrp="1"/>
          </p:cNvSpPr>
          <p:nvPr>
            <p:ph idx="1"/>
          </p:nvPr>
        </p:nvSpPr>
        <p:spPr>
          <a:xfrm>
            <a:off x="1043490" y="2151596"/>
            <a:ext cx="7033710" cy="3944404"/>
          </a:xfrm>
        </p:spPr>
        <p:txBody>
          <a:bodyPr>
            <a:normAutofit fontScale="85000" lnSpcReduction="10000"/>
          </a:bodyPr>
          <a:lstStyle/>
          <a:p>
            <a:r>
              <a:rPr lang="en-US" b="1" dirty="0"/>
              <a:t>Unfair Act or Method of </a:t>
            </a:r>
            <a:r>
              <a:rPr lang="en-US" b="1" dirty="0" smtClean="0"/>
              <a:t>Competition</a:t>
            </a:r>
            <a:br>
              <a:rPr lang="en-US" b="1" dirty="0" smtClean="0"/>
            </a:br>
            <a:r>
              <a:rPr lang="en-US" dirty="0" smtClean="0"/>
              <a:t>includes </a:t>
            </a:r>
            <a:r>
              <a:rPr lang="en-US" dirty="0"/>
              <a:t>infringement of a valid and enforceable patent, trademark, or copyright, and other anticompetitive </a:t>
            </a:r>
            <a:r>
              <a:rPr lang="en-US" dirty="0" smtClean="0"/>
              <a:t>conduct</a:t>
            </a:r>
          </a:p>
          <a:p>
            <a:pPr marL="68580" indent="0">
              <a:buNone/>
            </a:pPr>
            <a:endParaRPr lang="en-US" dirty="0"/>
          </a:p>
          <a:p>
            <a:r>
              <a:rPr lang="en-US" b="1" dirty="0"/>
              <a:t>Importation of </a:t>
            </a:r>
            <a:r>
              <a:rPr lang="en-US" b="1" dirty="0" smtClean="0"/>
              <a:t>Articles</a:t>
            </a:r>
            <a:br>
              <a:rPr lang="en-US" b="1" dirty="0" smtClean="0"/>
            </a:br>
            <a:r>
              <a:rPr lang="en-US" dirty="0" smtClean="0"/>
              <a:t>into </a:t>
            </a:r>
            <a:r>
              <a:rPr lang="en-US" dirty="0"/>
              <a:t>the United States, the sale for importation, or the sale within the U.S. after importation by the owner, importer or consignee of </a:t>
            </a:r>
            <a:r>
              <a:rPr lang="en-US" dirty="0" smtClean="0"/>
              <a:t>articles</a:t>
            </a:r>
          </a:p>
          <a:p>
            <a:pPr marL="68580" indent="0">
              <a:buNone/>
            </a:pPr>
            <a:endParaRPr lang="en-US" dirty="0"/>
          </a:p>
          <a:p>
            <a:r>
              <a:rPr lang="en-US" b="1" dirty="0"/>
              <a:t>Domestic Industry </a:t>
            </a:r>
            <a:r>
              <a:rPr lang="en-US" dirty="0" smtClean="0"/>
              <a:t/>
            </a:r>
            <a:br>
              <a:rPr lang="en-US" dirty="0" smtClean="0"/>
            </a:br>
            <a:r>
              <a:rPr lang="en-US" dirty="0" smtClean="0"/>
              <a:t>related </a:t>
            </a:r>
            <a:r>
              <a:rPr lang="en-US" dirty="0"/>
              <a:t>to the articles protected by the patent or trademark exists, or is in the process of being </a:t>
            </a:r>
            <a:r>
              <a:rPr lang="en-US" dirty="0" smtClean="0"/>
              <a:t>established</a:t>
            </a:r>
            <a:endParaRPr lang="en-US" dirty="0"/>
          </a:p>
        </p:txBody>
      </p:sp>
      <p:sp>
        <p:nvSpPr>
          <p:cNvPr id="4" name="Slide Number Placeholder 3"/>
          <p:cNvSpPr>
            <a:spLocks noGrp="1"/>
          </p:cNvSpPr>
          <p:nvPr>
            <p:ph type="sldNum" sz="quarter" idx="12"/>
          </p:nvPr>
        </p:nvSpPr>
        <p:spPr/>
        <p:txBody>
          <a:bodyPr/>
          <a:lstStyle/>
          <a:p>
            <a:fld id="{F7B8A778-2DD6-464E-965B-F8C782DA3626}" type="slidenum">
              <a:rPr lang="en-US" smtClean="0"/>
              <a:t>27</a:t>
            </a:fld>
            <a:endParaRPr lang="en-US" dirty="0"/>
          </a:p>
        </p:txBody>
      </p:sp>
      <p:sp>
        <p:nvSpPr>
          <p:cNvPr id="5" name="Text Placeholder 4"/>
          <p:cNvSpPr>
            <a:spLocks noGrp="1"/>
          </p:cNvSpPr>
          <p:nvPr>
            <p:ph type="body" sz="quarter" idx="13"/>
          </p:nvPr>
        </p:nvSpPr>
        <p:spPr>
          <a:xfrm>
            <a:off x="4641850" y="76200"/>
            <a:ext cx="3502025" cy="533400"/>
          </a:xfrm>
        </p:spPr>
        <p:txBody>
          <a:bodyPr>
            <a:normAutofit/>
          </a:bodyPr>
          <a:lstStyle/>
          <a:p>
            <a:r>
              <a:rPr lang="en-US" dirty="0" smtClean="0"/>
              <a:t>Elements</a:t>
            </a:r>
            <a:endParaRPr lang="en-US" dirty="0"/>
          </a:p>
        </p:txBody>
      </p:sp>
    </p:spTree>
    <p:extLst>
      <p:ext uri="{BB962C8B-B14F-4D97-AF65-F5344CB8AC3E}">
        <p14:creationId xmlns:p14="http://schemas.microsoft.com/office/powerpoint/2010/main" val="6078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Domestic Industry</a:t>
            </a:r>
            <a:endParaRPr lang="en-US" dirty="0"/>
          </a:p>
        </p:txBody>
      </p:sp>
      <p:sp>
        <p:nvSpPr>
          <p:cNvPr id="7" name="Content Placeholder 6"/>
          <p:cNvSpPr>
            <a:spLocks noGrp="1"/>
          </p:cNvSpPr>
          <p:nvPr>
            <p:ph idx="1"/>
          </p:nvPr>
        </p:nvSpPr>
        <p:spPr>
          <a:xfrm>
            <a:off x="1043490" y="2033967"/>
            <a:ext cx="7033710" cy="3833433"/>
          </a:xfrm>
        </p:spPr>
        <p:txBody>
          <a:bodyPr>
            <a:noAutofit/>
          </a:bodyPr>
          <a:lstStyle/>
          <a:p>
            <a:r>
              <a:rPr lang="en-US" sz="2200" b="1" dirty="0"/>
              <a:t>Technical Prong </a:t>
            </a:r>
          </a:p>
          <a:p>
            <a:pPr lvl="1"/>
            <a:r>
              <a:rPr lang="en-US" sz="2000" dirty="0" smtClean="0"/>
              <a:t>IP must </a:t>
            </a:r>
            <a:r>
              <a:rPr lang="en-US" sz="2000" dirty="0"/>
              <a:t>be practiced </a:t>
            </a:r>
            <a:r>
              <a:rPr lang="en-US" sz="2000" dirty="0" smtClean="0"/>
              <a:t>or used by </a:t>
            </a:r>
            <a:r>
              <a:rPr lang="en-US" sz="2000" dirty="0"/>
              <a:t>the IP owner</a:t>
            </a:r>
          </a:p>
          <a:p>
            <a:pPr lvl="1"/>
            <a:r>
              <a:rPr lang="en-US" sz="2000" dirty="0" smtClean="0"/>
              <a:t>Basically an infringement </a:t>
            </a:r>
            <a:r>
              <a:rPr lang="en-US" sz="2000" dirty="0"/>
              <a:t>analysis</a:t>
            </a:r>
          </a:p>
          <a:p>
            <a:r>
              <a:rPr lang="en-US" sz="2200" b="1" dirty="0" smtClean="0"/>
              <a:t>Economic </a:t>
            </a:r>
            <a:r>
              <a:rPr lang="en-US" sz="2200" b="1" dirty="0"/>
              <a:t>Prong </a:t>
            </a:r>
          </a:p>
          <a:p>
            <a:pPr lvl="1"/>
            <a:r>
              <a:rPr lang="en-US" sz="2000" dirty="0"/>
              <a:t>significant investment in plant and equipment</a:t>
            </a:r>
          </a:p>
          <a:p>
            <a:pPr lvl="1"/>
            <a:r>
              <a:rPr lang="en-US" sz="2000" dirty="0"/>
              <a:t>significant employment of labor or capital; or</a:t>
            </a:r>
          </a:p>
          <a:p>
            <a:pPr lvl="1"/>
            <a:r>
              <a:rPr lang="en-US" sz="2000" dirty="0"/>
              <a:t>substantial investment in its exploitation, including engineering, research and development, or licensing</a:t>
            </a:r>
          </a:p>
          <a:p>
            <a:r>
              <a:rPr lang="en-US" sz="2200" dirty="0" smtClean="0"/>
              <a:t>Does </a:t>
            </a:r>
            <a:r>
              <a:rPr lang="en-US" sz="2200" dirty="0" smtClean="0"/>
              <a:t>not apply in investigations of general unfair methods of competition</a:t>
            </a:r>
            <a:endParaRPr lang="en-US" sz="2200" dirty="0"/>
          </a:p>
          <a:p>
            <a:endParaRPr lang="en-US" sz="2200" dirty="0"/>
          </a:p>
          <a:p>
            <a:endParaRPr lang="en-US" sz="2200" dirty="0"/>
          </a:p>
        </p:txBody>
      </p:sp>
      <p:sp>
        <p:nvSpPr>
          <p:cNvPr id="8" name="Text Placeholder 7"/>
          <p:cNvSpPr>
            <a:spLocks noGrp="1"/>
          </p:cNvSpPr>
          <p:nvPr>
            <p:ph type="body" sz="quarter" idx="13"/>
          </p:nvPr>
        </p:nvSpPr>
        <p:spPr/>
        <p:txBody>
          <a:bodyPr/>
          <a:lstStyle/>
          <a:p>
            <a:r>
              <a:rPr lang="en-US" dirty="0" smtClean="0"/>
              <a:t>Elements</a:t>
            </a:r>
            <a:endParaRPr lang="en-US" dirty="0"/>
          </a:p>
        </p:txBody>
      </p:sp>
      <p:sp>
        <p:nvSpPr>
          <p:cNvPr id="10" name="Slide Number Placeholder 3"/>
          <p:cNvSpPr>
            <a:spLocks noGrp="1"/>
          </p:cNvSpPr>
          <p:nvPr>
            <p:ph type="sldNum" sz="quarter" idx="12"/>
          </p:nvPr>
        </p:nvSpPr>
        <p:spPr>
          <a:xfrm>
            <a:off x="7367831" y="6499533"/>
            <a:ext cx="1332156" cy="365125"/>
          </a:xfrm>
        </p:spPr>
        <p:txBody>
          <a:bodyPr/>
          <a:lstStyle/>
          <a:p>
            <a:fld id="{F7B8A778-2DD6-464E-965B-F8C782DA3626}" type="slidenum">
              <a:rPr lang="en-US" smtClean="0"/>
              <a:t>28</a:t>
            </a:fld>
            <a:endParaRPr lang="en-US" dirty="0"/>
          </a:p>
        </p:txBody>
      </p:sp>
    </p:spTree>
    <p:extLst>
      <p:ext uri="{BB962C8B-B14F-4D97-AF65-F5344CB8AC3E}">
        <p14:creationId xmlns:p14="http://schemas.microsoft.com/office/powerpoint/2010/main" val="11718632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186110" cy="1219200"/>
          </a:xfrm>
        </p:spPr>
        <p:txBody>
          <a:bodyPr>
            <a:noAutofit/>
          </a:bodyPr>
          <a:lstStyle/>
          <a:p>
            <a:r>
              <a:rPr lang="en-US" sz="3200" dirty="0" smtClean="0"/>
              <a:t>Domestic Industry Requirement is Like India’s “Local Working Requirement”</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95541203"/>
              </p:ext>
            </p:extLst>
          </p:nvPr>
        </p:nvGraphicFramePr>
        <p:xfrm>
          <a:off x="628650" y="2286000"/>
          <a:ext cx="7886700" cy="3230880"/>
        </p:xfrm>
        <a:graphic>
          <a:graphicData uri="http://schemas.openxmlformats.org/drawingml/2006/table">
            <a:tbl>
              <a:tblPr firstRow="1" bandRow="1">
                <a:tableStyleId>{2D5ABB26-0587-4C30-8999-92F81FD0307C}</a:tableStyleId>
              </a:tblPr>
              <a:tblGrid>
                <a:gridCol w="3943350"/>
                <a:gridCol w="394335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latin typeface="Tahoma" panose="020B0604030504040204" pitchFamily="34" charset="0"/>
                          <a:ea typeface="Tahoma" panose="020B0604030504040204" pitchFamily="34" charset="0"/>
                          <a:cs typeface="Tahoma" panose="020B0604030504040204" pitchFamily="34" charset="0"/>
                        </a:rPr>
                        <a:t>Section 146(1)</a:t>
                      </a:r>
                      <a:r>
                        <a:rPr lang="en-US" b="1" baseline="0" dirty="0" smtClean="0">
                          <a:latin typeface="Tahoma" panose="020B0604030504040204" pitchFamily="34" charset="0"/>
                          <a:ea typeface="Tahoma" panose="020B0604030504040204" pitchFamily="34" charset="0"/>
                          <a:cs typeface="Tahoma" panose="020B0604030504040204" pitchFamily="34" charset="0"/>
                        </a:rPr>
                        <a:t> of </a:t>
                      </a:r>
                      <a:r>
                        <a:rPr lang="en-US" sz="1800" b="1" kern="1200" dirty="0" smtClean="0">
                          <a:effectLst/>
                          <a:latin typeface="Tahoma" panose="020B0604030504040204" pitchFamily="34" charset="0"/>
                          <a:ea typeface="Tahoma" panose="020B0604030504040204" pitchFamily="34" charset="0"/>
                          <a:cs typeface="Tahoma" panose="020B0604030504040204" pitchFamily="34" charset="0"/>
                        </a:rPr>
                        <a:t>India’s Patents Act, 1970</a:t>
                      </a:r>
                      <a:endParaRPr lang="en-US" sz="1800" b="1" i="0"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228600" marR="228600" marT="137160" marB="137160" anchor="ct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Section 337(a)(2) of U.S. Tariff Act of 1930</a:t>
                      </a:r>
                      <a:endParaRPr lang="en-US" b="1" dirty="0">
                        <a:latin typeface="Tahoma" panose="020B0604030504040204" pitchFamily="34" charset="0"/>
                        <a:ea typeface="Tahoma" panose="020B0604030504040204" pitchFamily="34" charset="0"/>
                        <a:cs typeface="Tahoma" panose="020B0604030504040204" pitchFamily="34" charset="0"/>
                      </a:endParaRPr>
                    </a:p>
                  </a:txBody>
                  <a:tcPr marL="228600" marR="228600" marT="137160" marB="137160" anchor="ctr"/>
                </a:tc>
              </a:tr>
              <a:tr h="370840">
                <a:tc>
                  <a:txBody>
                    <a:bodyPr/>
                    <a:lstStyle/>
                    <a:p>
                      <a:pPr algn="just"/>
                      <a:r>
                        <a:rPr lang="en-US" sz="1750" kern="1200" dirty="0" smtClean="0">
                          <a:effectLst/>
                          <a:latin typeface="Tahoma" panose="020B0604030504040204" pitchFamily="34" charset="0"/>
                          <a:ea typeface="Tahoma" panose="020B0604030504040204" pitchFamily="34" charset="0"/>
                          <a:cs typeface="Tahoma" panose="020B0604030504040204" pitchFamily="34" charset="0"/>
                        </a:rPr>
                        <a:t>“The Controller may . . . </a:t>
                      </a:r>
                      <a:br>
                        <a:rPr lang="en-US" sz="1750" kern="1200" dirty="0" smtClean="0">
                          <a:effectLst/>
                          <a:latin typeface="Tahoma" panose="020B0604030504040204" pitchFamily="34" charset="0"/>
                          <a:ea typeface="Tahoma" panose="020B0604030504040204" pitchFamily="34" charset="0"/>
                          <a:cs typeface="Tahoma" panose="020B0604030504040204" pitchFamily="34" charset="0"/>
                        </a:rPr>
                      </a:br>
                      <a:r>
                        <a:rPr lang="en-US" sz="1750" kern="1200" dirty="0" smtClean="0">
                          <a:effectLst/>
                          <a:latin typeface="Tahoma" panose="020B0604030504040204" pitchFamily="34" charset="0"/>
                          <a:ea typeface="Tahoma" panose="020B0604030504040204" pitchFamily="34" charset="0"/>
                          <a:cs typeface="Tahoma" panose="020B0604030504040204" pitchFamily="34" charset="0"/>
                        </a:rPr>
                        <a:t>require a patentee or a licensee, exclusive or otherwise, to furnish to him . . . such information or such periodical statements as to the extent to which the patented invention has been </a:t>
                      </a:r>
                      <a:r>
                        <a:rPr lang="en-US" sz="1750" b="1" kern="1200" dirty="0" smtClean="0">
                          <a:effectLst/>
                          <a:latin typeface="Tahoma" panose="020B0604030504040204" pitchFamily="34" charset="0"/>
                          <a:ea typeface="Tahoma" panose="020B0604030504040204" pitchFamily="34" charset="0"/>
                          <a:cs typeface="Tahoma" panose="020B0604030504040204" pitchFamily="34" charset="0"/>
                        </a:rPr>
                        <a:t>commercially worked in India </a:t>
                      </a:r>
                      <a:r>
                        <a:rPr lang="en-US" sz="1750" kern="1200" dirty="0" smtClean="0">
                          <a:effectLst/>
                          <a:latin typeface="Tahoma" panose="020B0604030504040204" pitchFamily="34" charset="0"/>
                          <a:ea typeface="Tahoma" panose="020B0604030504040204" pitchFamily="34" charset="0"/>
                          <a:cs typeface="Tahoma" panose="020B0604030504040204" pitchFamily="34" charset="0"/>
                        </a:rPr>
                        <a:t>. . .”</a:t>
                      </a:r>
                      <a:endParaRPr lang="en-US" sz="1750" dirty="0">
                        <a:latin typeface="Tahoma" panose="020B0604030504040204" pitchFamily="34" charset="0"/>
                        <a:ea typeface="Tahoma" panose="020B0604030504040204" pitchFamily="34" charset="0"/>
                        <a:cs typeface="Tahoma" panose="020B0604030504040204" pitchFamily="34" charset="0"/>
                      </a:endParaRPr>
                    </a:p>
                  </a:txBody>
                  <a:tcPr marL="228600" marR="228600" marT="137160" marB="137160"/>
                </a:tc>
                <a:tc>
                  <a:txBody>
                    <a:bodyPr/>
                    <a:lstStyle/>
                    <a:p>
                      <a:pPr algn="just"/>
                      <a:r>
                        <a:rPr lang="en-US" sz="1750" dirty="0" smtClean="0">
                          <a:latin typeface="Tahoma" panose="020B0604030504040204" pitchFamily="34" charset="0"/>
                          <a:ea typeface="Tahoma" panose="020B0604030504040204" pitchFamily="34" charset="0"/>
                          <a:cs typeface="Tahoma" panose="020B0604030504040204" pitchFamily="34" charset="0"/>
                        </a:rPr>
                        <a:t>Unfair acts may be found unlawful “only if an </a:t>
                      </a:r>
                      <a:r>
                        <a:rPr lang="en-US" sz="1750" b="1" dirty="0" smtClean="0">
                          <a:latin typeface="Tahoma" panose="020B0604030504040204" pitchFamily="34" charset="0"/>
                          <a:ea typeface="Tahoma" panose="020B0604030504040204" pitchFamily="34" charset="0"/>
                          <a:cs typeface="Tahoma" panose="020B0604030504040204" pitchFamily="34" charset="0"/>
                        </a:rPr>
                        <a:t>industry in the </a:t>
                      </a:r>
                      <a:br>
                        <a:rPr lang="en-US" sz="1750" b="1" dirty="0" smtClean="0">
                          <a:latin typeface="Tahoma" panose="020B0604030504040204" pitchFamily="34" charset="0"/>
                          <a:ea typeface="Tahoma" panose="020B0604030504040204" pitchFamily="34" charset="0"/>
                          <a:cs typeface="Tahoma" panose="020B0604030504040204" pitchFamily="34" charset="0"/>
                        </a:rPr>
                      </a:br>
                      <a:r>
                        <a:rPr lang="en-US" sz="1750" b="1" dirty="0" smtClean="0">
                          <a:latin typeface="Tahoma" panose="020B0604030504040204" pitchFamily="34" charset="0"/>
                          <a:ea typeface="Tahoma" panose="020B0604030504040204" pitchFamily="34" charset="0"/>
                          <a:cs typeface="Tahoma" panose="020B0604030504040204" pitchFamily="34" charset="0"/>
                        </a:rPr>
                        <a:t>United States</a:t>
                      </a:r>
                      <a:r>
                        <a:rPr lang="en-US" sz="1750" dirty="0" smtClean="0">
                          <a:latin typeface="Tahoma" panose="020B0604030504040204" pitchFamily="34" charset="0"/>
                          <a:ea typeface="Tahoma" panose="020B0604030504040204" pitchFamily="34" charset="0"/>
                          <a:cs typeface="Tahoma" panose="020B0604030504040204" pitchFamily="34" charset="0"/>
                        </a:rPr>
                        <a:t>, relating to the </a:t>
                      </a:r>
                      <a:br>
                        <a:rPr lang="en-US" sz="1750" dirty="0" smtClean="0">
                          <a:latin typeface="Tahoma" panose="020B0604030504040204" pitchFamily="34" charset="0"/>
                          <a:ea typeface="Tahoma" panose="020B0604030504040204" pitchFamily="34" charset="0"/>
                          <a:cs typeface="Tahoma" panose="020B0604030504040204" pitchFamily="34" charset="0"/>
                        </a:rPr>
                      </a:br>
                      <a:r>
                        <a:rPr lang="en-US" sz="1750" dirty="0" smtClean="0">
                          <a:latin typeface="Tahoma" panose="020B0604030504040204" pitchFamily="34" charset="0"/>
                          <a:ea typeface="Tahoma" panose="020B0604030504040204" pitchFamily="34" charset="0"/>
                          <a:cs typeface="Tahoma" panose="020B0604030504040204" pitchFamily="34" charset="0"/>
                        </a:rPr>
                        <a:t>articles protected by the patent, copyright, trademark, mask work, </a:t>
                      </a:r>
                      <a:br>
                        <a:rPr lang="en-US" sz="1750" dirty="0" smtClean="0">
                          <a:latin typeface="Tahoma" panose="020B0604030504040204" pitchFamily="34" charset="0"/>
                          <a:ea typeface="Tahoma" panose="020B0604030504040204" pitchFamily="34" charset="0"/>
                          <a:cs typeface="Tahoma" panose="020B0604030504040204" pitchFamily="34" charset="0"/>
                        </a:rPr>
                      </a:br>
                      <a:r>
                        <a:rPr lang="en-US" sz="1750" dirty="0" smtClean="0">
                          <a:latin typeface="Tahoma" panose="020B0604030504040204" pitchFamily="34" charset="0"/>
                          <a:ea typeface="Tahoma" panose="020B0604030504040204" pitchFamily="34" charset="0"/>
                          <a:cs typeface="Tahoma" panose="020B0604030504040204" pitchFamily="34" charset="0"/>
                        </a:rPr>
                        <a:t>or design concerned, </a:t>
                      </a:r>
                      <a:r>
                        <a:rPr lang="en-US" sz="1750" b="0" dirty="0" smtClean="0">
                          <a:latin typeface="Tahoma" panose="020B0604030504040204" pitchFamily="34" charset="0"/>
                          <a:ea typeface="Tahoma" panose="020B0604030504040204" pitchFamily="34" charset="0"/>
                          <a:cs typeface="Tahoma" panose="020B0604030504040204" pitchFamily="34" charset="0"/>
                        </a:rPr>
                        <a:t>exists or </a:t>
                      </a:r>
                      <a:br>
                        <a:rPr lang="en-US" sz="1750" b="0" dirty="0" smtClean="0">
                          <a:latin typeface="Tahoma" panose="020B0604030504040204" pitchFamily="34" charset="0"/>
                          <a:ea typeface="Tahoma" panose="020B0604030504040204" pitchFamily="34" charset="0"/>
                          <a:cs typeface="Tahoma" panose="020B0604030504040204" pitchFamily="34" charset="0"/>
                        </a:rPr>
                      </a:br>
                      <a:r>
                        <a:rPr lang="en-US" sz="1750" b="0" dirty="0" smtClean="0">
                          <a:latin typeface="Tahoma" panose="020B0604030504040204" pitchFamily="34" charset="0"/>
                          <a:ea typeface="Tahoma" panose="020B0604030504040204" pitchFamily="34" charset="0"/>
                          <a:cs typeface="Tahoma" panose="020B0604030504040204" pitchFamily="34" charset="0"/>
                        </a:rPr>
                        <a:t>is in the process of being established.”</a:t>
                      </a:r>
                      <a:endParaRPr lang="en-US" sz="1750" b="0" dirty="0">
                        <a:latin typeface="Tahoma" panose="020B0604030504040204" pitchFamily="34" charset="0"/>
                        <a:ea typeface="Tahoma" panose="020B0604030504040204" pitchFamily="34" charset="0"/>
                        <a:cs typeface="Tahoma" panose="020B0604030504040204" pitchFamily="34" charset="0"/>
                      </a:endParaRPr>
                    </a:p>
                  </a:txBody>
                  <a:tcPr marL="228600" marR="228600" marT="137160" marB="137160"/>
                </a:tc>
              </a:tr>
            </a:tbl>
          </a:graphicData>
        </a:graphic>
      </p:graphicFrame>
      <p:sp>
        <p:nvSpPr>
          <p:cNvPr id="4" name="Slide Number Placeholder 3"/>
          <p:cNvSpPr>
            <a:spLocks noGrp="1"/>
          </p:cNvSpPr>
          <p:nvPr>
            <p:ph type="sldNum" sz="quarter" idx="12"/>
          </p:nvPr>
        </p:nvSpPr>
        <p:spPr/>
        <p:txBody>
          <a:bodyPr/>
          <a:lstStyle/>
          <a:p>
            <a:fld id="{F7B8A778-2DD6-464E-965B-F8C782DA3626}" type="slidenum">
              <a:rPr lang="en-US" smtClean="0"/>
              <a:t>29</a:t>
            </a:fld>
            <a:endParaRPr lang="en-US" dirty="0"/>
          </a:p>
        </p:txBody>
      </p:sp>
      <p:sp>
        <p:nvSpPr>
          <p:cNvPr id="5" name="Text Placeholder 4"/>
          <p:cNvSpPr>
            <a:spLocks noGrp="1"/>
          </p:cNvSpPr>
          <p:nvPr>
            <p:ph type="body" sz="quarter" idx="13"/>
          </p:nvPr>
        </p:nvSpPr>
        <p:spPr/>
        <p:txBody>
          <a:bodyPr/>
          <a:lstStyle/>
          <a:p>
            <a:r>
              <a:rPr lang="en-US" dirty="0" smtClean="0"/>
              <a:t>Elements</a:t>
            </a:r>
            <a:endParaRPr lang="en-US" dirty="0"/>
          </a:p>
        </p:txBody>
      </p:sp>
    </p:spTree>
    <p:extLst>
      <p:ext uri="{BB962C8B-B14F-4D97-AF65-F5344CB8AC3E}">
        <p14:creationId xmlns:p14="http://schemas.microsoft.com/office/powerpoint/2010/main" val="3746092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999" y="685800"/>
            <a:ext cx="5270987" cy="1143000"/>
          </a:xfrm>
        </p:spPr>
        <p:txBody>
          <a:bodyPr>
            <a:normAutofit fontScale="90000"/>
          </a:bodyPr>
          <a:lstStyle/>
          <a:p>
            <a:r>
              <a:rPr lang="en-US" dirty="0" smtClean="0"/>
              <a:t>India Knows Innovation</a:t>
            </a:r>
            <a:endParaRPr lang="en-US" dirty="0"/>
          </a:p>
        </p:txBody>
      </p:sp>
      <p:sp>
        <p:nvSpPr>
          <p:cNvPr id="3" name="Content Placeholder 2"/>
          <p:cNvSpPr>
            <a:spLocks noGrp="1"/>
          </p:cNvSpPr>
          <p:nvPr>
            <p:ph idx="1"/>
          </p:nvPr>
        </p:nvSpPr>
        <p:spPr>
          <a:xfrm>
            <a:off x="1043490" y="2590800"/>
            <a:ext cx="7033710" cy="3833433"/>
          </a:xfrm>
        </p:spPr>
        <p:txBody>
          <a:bodyPr>
            <a:normAutofit/>
          </a:bodyPr>
          <a:lstStyle/>
          <a:p>
            <a:pPr marL="68580" indent="0">
              <a:buNone/>
            </a:pPr>
            <a:r>
              <a:rPr lang="en-US" dirty="0" smtClean="0"/>
              <a:t>World Bank:</a:t>
            </a:r>
          </a:p>
          <a:p>
            <a:pPr lvl="1"/>
            <a:r>
              <a:rPr lang="en-US" sz="2000" dirty="0" smtClean="0"/>
              <a:t>Ranked India 24</a:t>
            </a:r>
            <a:r>
              <a:rPr lang="en-US" sz="2000" baseline="30000" dirty="0" smtClean="0"/>
              <a:t>th</a:t>
            </a:r>
            <a:r>
              <a:rPr lang="en-US" sz="2000" dirty="0" smtClean="0"/>
              <a:t> in high-technology exports in 2012</a:t>
            </a:r>
          </a:p>
          <a:p>
            <a:pPr lvl="1"/>
            <a:r>
              <a:rPr lang="en-US" sz="2000" dirty="0" smtClean="0"/>
              <a:t>High-tech exports valued over $12.4 billion (USD)</a:t>
            </a:r>
          </a:p>
          <a:p>
            <a:pPr marL="365760" lvl="1" indent="0">
              <a:buNone/>
            </a:pPr>
            <a:endParaRPr lang="en-US" dirty="0" smtClean="0"/>
          </a:p>
          <a:p>
            <a:pPr marL="68580" indent="0">
              <a:buNone/>
            </a:pPr>
            <a:r>
              <a:rPr lang="en-US" dirty="0" smtClean="0"/>
              <a:t>U.S. National Science Foundation:</a:t>
            </a:r>
          </a:p>
          <a:p>
            <a:pPr lvl="1"/>
            <a:r>
              <a:rPr lang="en-US" sz="2000" dirty="0" smtClean="0"/>
              <a:t>India’s growth rate for science and technology article output </a:t>
            </a:r>
            <a:r>
              <a:rPr lang="en-US" sz="2000" dirty="0"/>
              <a:t>outpaced </a:t>
            </a:r>
            <a:r>
              <a:rPr lang="en-US" sz="2000" dirty="0" smtClean="0"/>
              <a:t>the world, 2001-2011</a:t>
            </a:r>
          </a:p>
          <a:p>
            <a:pPr lvl="1"/>
            <a:r>
              <a:rPr lang="en-US" sz="2000" dirty="0" smtClean="0"/>
              <a:t>Total </a:t>
            </a:r>
            <a:r>
              <a:rPr lang="en-US" sz="2000" dirty="0"/>
              <a:t>world </a:t>
            </a:r>
            <a:r>
              <a:rPr lang="en-US" sz="2000" dirty="0" smtClean="0"/>
              <a:t>output grew ~2.8% per year</a:t>
            </a:r>
          </a:p>
          <a:p>
            <a:pPr lvl="1"/>
            <a:r>
              <a:rPr lang="en-US" sz="2000" dirty="0" smtClean="0"/>
              <a:t>India’s output grew ~7.6% per year</a:t>
            </a:r>
          </a:p>
          <a:p>
            <a:endParaRPr lang="en-US" dirty="0"/>
          </a:p>
        </p:txBody>
      </p:sp>
      <p:sp>
        <p:nvSpPr>
          <p:cNvPr id="4" name="Slide Number Placeholder 3"/>
          <p:cNvSpPr>
            <a:spLocks noGrp="1"/>
          </p:cNvSpPr>
          <p:nvPr>
            <p:ph type="sldNum" sz="quarter" idx="12"/>
          </p:nvPr>
        </p:nvSpPr>
        <p:spPr/>
        <p:txBody>
          <a:bodyPr/>
          <a:lstStyle/>
          <a:p>
            <a:fld id="{F7B8A778-2DD6-464E-965B-F8C782DA3626}" type="slidenum">
              <a:rPr lang="en-US" smtClean="0"/>
              <a:t>3</a:t>
            </a:fld>
            <a:endParaRPr lang="en-US" dirty="0"/>
          </a:p>
        </p:txBody>
      </p:sp>
      <p:sp>
        <p:nvSpPr>
          <p:cNvPr id="5" name="Text Placeholder 4"/>
          <p:cNvSpPr>
            <a:spLocks noGrp="1"/>
          </p:cNvSpPr>
          <p:nvPr>
            <p:ph type="body" sz="quarter" idx="13"/>
          </p:nvPr>
        </p:nvSpPr>
        <p:spPr/>
        <p:txBody>
          <a:bodyPr/>
          <a:lstStyle/>
          <a:p>
            <a:r>
              <a:rPr lang="en-US" dirty="0" smtClean="0"/>
              <a:t>Innovation</a:t>
            </a:r>
            <a:endParaRPr lang="en-US" dirty="0"/>
          </a:p>
        </p:txBody>
      </p:sp>
      <p:pic>
        <p:nvPicPr>
          <p:cNvPr id="1030" name="Picture 6" descr="http://news.utoronto.ca/sites/default/files/india_map_11_10_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 y="548640"/>
            <a:ext cx="2606040" cy="1737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7459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7200"/>
            <a:ext cx="7186110" cy="1371600"/>
          </a:xfrm>
        </p:spPr>
        <p:txBody>
          <a:bodyPr>
            <a:noAutofit/>
          </a:bodyPr>
          <a:lstStyle/>
          <a:p>
            <a:r>
              <a:rPr lang="en-US" sz="3000" dirty="0" smtClean="0"/>
              <a:t>Same Policies Underlie Domestic Industry and Local Working Requirements</a:t>
            </a:r>
            <a:endParaRPr lang="en-US" sz="3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16202637"/>
              </p:ext>
            </p:extLst>
          </p:nvPr>
        </p:nvGraphicFramePr>
        <p:xfrm>
          <a:off x="466725" y="2133600"/>
          <a:ext cx="8210550" cy="4114800"/>
        </p:xfrm>
        <a:graphic>
          <a:graphicData uri="http://schemas.openxmlformats.org/drawingml/2006/table">
            <a:tbl>
              <a:tblPr firstRow="1" bandRow="1">
                <a:tableStyleId>{2D5ABB26-0587-4C30-8999-92F81FD0307C}</a:tableStyleId>
              </a:tblPr>
              <a:tblGrid>
                <a:gridCol w="4105275"/>
                <a:gridCol w="4105275"/>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latin typeface="Tahoma" panose="020B0604030504040204" pitchFamily="34" charset="0"/>
                          <a:ea typeface="Tahoma" panose="020B0604030504040204" pitchFamily="34" charset="0"/>
                          <a:cs typeface="Tahoma" panose="020B0604030504040204" pitchFamily="34" charset="0"/>
                        </a:rPr>
                        <a:t>Section 83</a:t>
                      </a:r>
                      <a:r>
                        <a:rPr lang="en-US" b="1" baseline="0" dirty="0" smtClean="0">
                          <a:latin typeface="Tahoma" panose="020B0604030504040204" pitchFamily="34" charset="0"/>
                          <a:ea typeface="Tahoma" panose="020B0604030504040204" pitchFamily="34" charset="0"/>
                          <a:cs typeface="Tahoma" panose="020B0604030504040204" pitchFamily="34" charset="0"/>
                        </a:rPr>
                        <a:t> of </a:t>
                      </a:r>
                      <a:br>
                        <a:rPr lang="en-US" b="1" baseline="0" dirty="0" smtClean="0">
                          <a:latin typeface="Tahoma" panose="020B0604030504040204" pitchFamily="34" charset="0"/>
                          <a:ea typeface="Tahoma" panose="020B0604030504040204" pitchFamily="34" charset="0"/>
                          <a:cs typeface="Tahoma" panose="020B0604030504040204" pitchFamily="34" charset="0"/>
                        </a:rPr>
                      </a:br>
                      <a:r>
                        <a:rPr lang="en-US" sz="1800" b="1" kern="1200" dirty="0" smtClean="0">
                          <a:effectLst/>
                          <a:latin typeface="Tahoma" panose="020B0604030504040204" pitchFamily="34" charset="0"/>
                          <a:ea typeface="Tahoma" panose="020B0604030504040204" pitchFamily="34" charset="0"/>
                          <a:cs typeface="Tahoma" panose="020B0604030504040204" pitchFamily="34" charset="0"/>
                        </a:rPr>
                        <a:t>India’s Patents Act, 1970</a:t>
                      </a:r>
                      <a:endParaRPr lang="en-US" sz="1800" b="1" i="0"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228600" marR="228600" marT="137160" marB="137160" anchor="ct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Legislative History for 1988</a:t>
                      </a:r>
                      <a:r>
                        <a:rPr lang="en-US" b="1" baseline="0" dirty="0" smtClean="0">
                          <a:latin typeface="Tahoma" panose="020B0604030504040204" pitchFamily="34" charset="0"/>
                          <a:ea typeface="Tahoma" panose="020B0604030504040204" pitchFamily="34" charset="0"/>
                          <a:cs typeface="Tahoma" panose="020B0604030504040204" pitchFamily="34" charset="0"/>
                        </a:rPr>
                        <a:t> Amendments to </a:t>
                      </a:r>
                      <a:r>
                        <a:rPr lang="en-US" b="1" dirty="0" smtClean="0">
                          <a:latin typeface="Tahoma" panose="020B0604030504040204" pitchFamily="34" charset="0"/>
                          <a:ea typeface="Tahoma" panose="020B0604030504040204" pitchFamily="34" charset="0"/>
                          <a:cs typeface="Tahoma" panose="020B0604030504040204" pitchFamily="34" charset="0"/>
                        </a:rPr>
                        <a:t>Section 337</a:t>
                      </a:r>
                      <a:endParaRPr lang="en-US" b="1" dirty="0">
                        <a:latin typeface="Tahoma" panose="020B0604030504040204" pitchFamily="34" charset="0"/>
                        <a:ea typeface="Tahoma" panose="020B0604030504040204" pitchFamily="34" charset="0"/>
                        <a:cs typeface="Tahoma" panose="020B0604030504040204" pitchFamily="34" charset="0"/>
                      </a:endParaRPr>
                    </a:p>
                  </a:txBody>
                  <a:tcPr marL="228600" marR="228600" marT="137160" marB="137160" anchor="ctr"/>
                </a:tc>
              </a:tr>
              <a:tr h="370840">
                <a:tc>
                  <a:txBody>
                    <a:bodyPr/>
                    <a:lstStyle/>
                    <a:p>
                      <a:pPr marL="0" indent="463550" algn="just"/>
                      <a:r>
                        <a:rPr lang="en-US" sz="1650" kern="1200" dirty="0" smtClean="0">
                          <a:effectLst/>
                          <a:latin typeface="Tahoma" panose="020B0604030504040204" pitchFamily="34" charset="0"/>
                          <a:ea typeface="Tahoma" panose="020B0604030504040204" pitchFamily="34" charset="0"/>
                          <a:cs typeface="Tahoma" panose="020B0604030504040204" pitchFamily="34" charset="0"/>
                        </a:rPr>
                        <a:t>“[P]atents are granted to encourage inventions and to secure that the inventions are worked in India on a commercial scale and to the fullest extent that is reasonably practicable without undue delay</a:t>
                      </a:r>
                      <a:r>
                        <a:rPr lang="en-US" sz="1650" kern="1200" baseline="0" dirty="0" smtClean="0">
                          <a:effectLst/>
                          <a:latin typeface="Tahoma" panose="020B0604030504040204" pitchFamily="34" charset="0"/>
                          <a:ea typeface="Tahoma" panose="020B0604030504040204" pitchFamily="34" charset="0"/>
                          <a:cs typeface="Tahoma" panose="020B0604030504040204" pitchFamily="34" charset="0"/>
                        </a:rPr>
                        <a:t> . . .”</a:t>
                      </a:r>
                    </a:p>
                    <a:p>
                      <a:pPr marL="0" indent="463550" algn="just"/>
                      <a:endParaRPr lang="en-US" sz="1650" kern="1200" baseline="0" dirty="0" smtClean="0">
                        <a:effectLst/>
                        <a:latin typeface="Tahoma" panose="020B0604030504040204" pitchFamily="34" charset="0"/>
                        <a:ea typeface="Tahoma" panose="020B0604030504040204" pitchFamily="34" charset="0"/>
                        <a:cs typeface="Tahoma" panose="020B0604030504040204" pitchFamily="34" charset="0"/>
                      </a:endParaRPr>
                    </a:p>
                    <a:p>
                      <a:pPr marL="0" indent="463550" algn="just"/>
                      <a:endParaRPr lang="en-US" sz="1650" kern="1200" baseline="0" dirty="0" smtClean="0">
                        <a:effectLst/>
                        <a:latin typeface="Tahoma" panose="020B0604030504040204" pitchFamily="34" charset="0"/>
                        <a:ea typeface="Tahoma" panose="020B0604030504040204" pitchFamily="34" charset="0"/>
                        <a:cs typeface="Tahoma" panose="020B0604030504040204" pitchFamily="34" charset="0"/>
                      </a:endParaRPr>
                    </a:p>
                    <a:p>
                      <a:pPr marL="0" indent="463550" algn="just"/>
                      <a:r>
                        <a:rPr lang="en-US" sz="1650" kern="1200" baseline="0" dirty="0" smtClean="0">
                          <a:effectLst/>
                          <a:latin typeface="Tahoma" panose="020B0604030504040204" pitchFamily="34" charset="0"/>
                          <a:ea typeface="Tahoma" panose="020B0604030504040204" pitchFamily="34" charset="0"/>
                          <a:cs typeface="Tahoma" panose="020B0604030504040204" pitchFamily="34" charset="0"/>
                        </a:rPr>
                        <a:t>“[Patents] </a:t>
                      </a:r>
                      <a:r>
                        <a:rPr lang="en-US" sz="1650" kern="1200" dirty="0" smtClean="0">
                          <a:effectLst/>
                          <a:latin typeface="Tahoma" panose="020B0604030504040204" pitchFamily="34" charset="0"/>
                          <a:ea typeface="Tahoma" panose="020B0604030504040204" pitchFamily="34" charset="0"/>
                          <a:cs typeface="Tahoma" panose="020B0604030504040204" pitchFamily="34" charset="0"/>
                        </a:rPr>
                        <a:t>are not granted merely to enable patentees to enjoy a monopoly for the importation of the patented article; . . . ”</a:t>
                      </a:r>
                      <a:endParaRPr lang="en-US" sz="1650" dirty="0">
                        <a:latin typeface="Tahoma" panose="020B0604030504040204" pitchFamily="34" charset="0"/>
                        <a:ea typeface="Tahoma" panose="020B0604030504040204" pitchFamily="34" charset="0"/>
                        <a:cs typeface="Tahoma" panose="020B0604030504040204" pitchFamily="34" charset="0"/>
                      </a:endParaRPr>
                    </a:p>
                  </a:txBody>
                  <a:tcPr marL="228600" marR="228600" marT="137160" marB="137160"/>
                </a:tc>
                <a:tc>
                  <a:txBody>
                    <a:bodyPr/>
                    <a:lstStyle/>
                    <a:p>
                      <a:pPr marL="0" indent="463550" algn="just"/>
                      <a:r>
                        <a:rPr lang="en-US" sz="1650" dirty="0" smtClean="0">
                          <a:latin typeface="Tahoma" panose="020B0604030504040204" pitchFamily="34" charset="0"/>
                          <a:ea typeface="Tahoma" panose="020B0604030504040204" pitchFamily="34" charset="0"/>
                          <a:cs typeface="Tahoma" panose="020B0604030504040204" pitchFamily="34" charset="0"/>
                        </a:rPr>
                        <a:t>“[M]ere ownership of a patent or other form of intellectual property rights would not be sufficient . . . The owner of the property right must be actively engaged in steps leading to the exploitation of the intellectual property . . .”</a:t>
                      </a:r>
                    </a:p>
                    <a:p>
                      <a:pPr marL="0" indent="463550" algn="just"/>
                      <a:endParaRPr lang="en-US" sz="1650" dirty="0" smtClean="0">
                        <a:latin typeface="Tahoma" panose="020B0604030504040204" pitchFamily="34" charset="0"/>
                        <a:ea typeface="Tahoma" panose="020B0604030504040204" pitchFamily="34" charset="0"/>
                        <a:cs typeface="Tahoma" panose="020B0604030504040204" pitchFamily="34" charset="0"/>
                      </a:endParaRPr>
                    </a:p>
                    <a:p>
                      <a:pPr marL="0" indent="463550" algn="just"/>
                      <a:r>
                        <a:rPr lang="en-US" sz="1650" dirty="0" smtClean="0">
                          <a:latin typeface="Tahoma" panose="020B0604030504040204" pitchFamily="34" charset="0"/>
                          <a:ea typeface="Tahoma" panose="020B0604030504040204" pitchFamily="34" charset="0"/>
                          <a:cs typeface="Tahoma" panose="020B0604030504040204" pitchFamily="34" charset="0"/>
                        </a:rPr>
                        <a:t>“[T]his</a:t>
                      </a:r>
                      <a:r>
                        <a:rPr lang="en-US" sz="1650" baseline="0" dirty="0" smtClean="0">
                          <a:latin typeface="Tahoma" panose="020B0604030504040204" pitchFamily="34" charset="0"/>
                          <a:ea typeface="Tahoma" panose="020B0604030504040204" pitchFamily="34" charset="0"/>
                          <a:cs typeface="Tahoma" panose="020B0604030504040204" pitchFamily="34" charset="0"/>
                        </a:rPr>
                        <a:t> statute is not intended to protect holders of U.S. intellectual property rights who have only limited contact with the United States . . . </a:t>
                      </a:r>
                      <a:r>
                        <a:rPr lang="en-US" sz="1650" dirty="0" smtClean="0">
                          <a:latin typeface="Tahoma" panose="020B0604030504040204" pitchFamily="34" charset="0"/>
                          <a:ea typeface="Tahoma" panose="020B0604030504040204" pitchFamily="34" charset="0"/>
                          <a:cs typeface="Tahoma" panose="020B0604030504040204" pitchFamily="34" charset="0"/>
                        </a:rPr>
                        <a:t>”</a:t>
                      </a:r>
                    </a:p>
                  </a:txBody>
                  <a:tcPr marL="228600" marR="228600" marT="137160" marB="137160"/>
                </a:tc>
              </a:tr>
            </a:tbl>
          </a:graphicData>
        </a:graphic>
      </p:graphicFrame>
      <p:sp>
        <p:nvSpPr>
          <p:cNvPr id="4" name="Slide Number Placeholder 3"/>
          <p:cNvSpPr>
            <a:spLocks noGrp="1"/>
          </p:cNvSpPr>
          <p:nvPr>
            <p:ph type="sldNum" sz="quarter" idx="12"/>
          </p:nvPr>
        </p:nvSpPr>
        <p:spPr/>
        <p:txBody>
          <a:bodyPr/>
          <a:lstStyle/>
          <a:p>
            <a:fld id="{F7B8A778-2DD6-464E-965B-F8C782DA3626}" type="slidenum">
              <a:rPr lang="en-US" smtClean="0"/>
              <a:t>30</a:t>
            </a:fld>
            <a:endParaRPr lang="en-US" dirty="0"/>
          </a:p>
        </p:txBody>
      </p:sp>
      <p:sp>
        <p:nvSpPr>
          <p:cNvPr id="5" name="Text Placeholder 4"/>
          <p:cNvSpPr>
            <a:spLocks noGrp="1"/>
          </p:cNvSpPr>
          <p:nvPr>
            <p:ph type="body" sz="quarter" idx="13"/>
          </p:nvPr>
        </p:nvSpPr>
        <p:spPr/>
        <p:txBody>
          <a:bodyPr/>
          <a:lstStyle/>
          <a:p>
            <a:r>
              <a:rPr lang="en-US" dirty="0" smtClean="0"/>
              <a:t>Elements</a:t>
            </a:r>
            <a:endParaRPr lang="en-US" dirty="0"/>
          </a:p>
        </p:txBody>
      </p:sp>
    </p:spTree>
    <p:extLst>
      <p:ext uri="{BB962C8B-B14F-4D97-AF65-F5344CB8AC3E}">
        <p14:creationId xmlns:p14="http://schemas.microsoft.com/office/powerpoint/2010/main" val="21123330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Interest</a:t>
            </a:r>
            <a:endParaRPr lang="en-US" dirty="0"/>
          </a:p>
        </p:txBody>
      </p:sp>
      <p:sp>
        <p:nvSpPr>
          <p:cNvPr id="3" name="Content Placeholder 2"/>
          <p:cNvSpPr>
            <a:spLocks noGrp="1"/>
          </p:cNvSpPr>
          <p:nvPr>
            <p:ph idx="1"/>
          </p:nvPr>
        </p:nvSpPr>
        <p:spPr>
          <a:xfrm>
            <a:off x="1043490" y="2075396"/>
            <a:ext cx="7109910" cy="4020604"/>
          </a:xfrm>
        </p:spPr>
        <p:txBody>
          <a:bodyPr>
            <a:noAutofit/>
          </a:bodyPr>
          <a:lstStyle/>
          <a:p>
            <a:r>
              <a:rPr lang="en-US" sz="2200" dirty="0"/>
              <a:t>Products found in violation are excluded from entry into the United States unless the statutory public interest factors bar such relief </a:t>
            </a:r>
          </a:p>
          <a:p>
            <a:r>
              <a:rPr lang="en-US" sz="2200" dirty="0" smtClean="0"/>
              <a:t>Public </a:t>
            </a:r>
            <a:r>
              <a:rPr lang="en-US" sz="2200" dirty="0"/>
              <a:t>Interest Factors </a:t>
            </a:r>
          </a:p>
          <a:p>
            <a:pPr lvl="1"/>
            <a:r>
              <a:rPr lang="en-US" sz="1800" dirty="0"/>
              <a:t>Public health and welfare</a:t>
            </a:r>
          </a:p>
          <a:p>
            <a:pPr lvl="1"/>
            <a:r>
              <a:rPr lang="en-US" sz="1800" dirty="0"/>
              <a:t>Competitive conditions on the United States economy</a:t>
            </a:r>
          </a:p>
          <a:p>
            <a:pPr lvl="1"/>
            <a:r>
              <a:rPr lang="en-US" sz="1800" dirty="0"/>
              <a:t>Production of like or directly competitive articles in the United States</a:t>
            </a:r>
          </a:p>
          <a:p>
            <a:pPr lvl="1"/>
            <a:r>
              <a:rPr lang="en-US" sz="1800" dirty="0"/>
              <a:t>United State Consumers </a:t>
            </a:r>
            <a:endParaRPr lang="en-US" sz="1800" dirty="0" smtClean="0"/>
          </a:p>
          <a:p>
            <a:r>
              <a:rPr lang="en-US" sz="2200" dirty="0" smtClean="0"/>
              <a:t>Public </a:t>
            </a:r>
            <a:r>
              <a:rPr lang="en-US" sz="2200" dirty="0" smtClean="0"/>
              <a:t>Interest rarely bars </a:t>
            </a:r>
            <a:r>
              <a:rPr lang="en-US" sz="2200" dirty="0" smtClean="0"/>
              <a:t>relief</a:t>
            </a:r>
          </a:p>
          <a:p>
            <a:pPr lvl="1"/>
            <a:r>
              <a:rPr lang="en-US" sz="1800" dirty="0" smtClean="0"/>
              <a:t>May be used as a basis to tailor remedy, rather than deny it</a:t>
            </a:r>
            <a:endParaRPr lang="en-US" sz="1800" dirty="0"/>
          </a:p>
        </p:txBody>
      </p:sp>
      <p:sp>
        <p:nvSpPr>
          <p:cNvPr id="6" name="Text Placeholder 5"/>
          <p:cNvSpPr>
            <a:spLocks noGrp="1"/>
          </p:cNvSpPr>
          <p:nvPr>
            <p:ph type="body" sz="quarter" idx="13"/>
          </p:nvPr>
        </p:nvSpPr>
        <p:spPr/>
        <p:txBody>
          <a:bodyPr/>
          <a:lstStyle/>
          <a:p>
            <a:r>
              <a:rPr lang="en-US" dirty="0" smtClean="0"/>
              <a:t>Elements</a:t>
            </a:r>
            <a:endParaRPr lang="en-US" dirty="0"/>
          </a:p>
        </p:txBody>
      </p:sp>
      <p:sp>
        <p:nvSpPr>
          <p:cNvPr id="5" name="Slide Number Placeholder 3"/>
          <p:cNvSpPr>
            <a:spLocks noGrp="1"/>
          </p:cNvSpPr>
          <p:nvPr>
            <p:ph type="sldNum" sz="quarter" idx="12"/>
          </p:nvPr>
        </p:nvSpPr>
        <p:spPr>
          <a:xfrm>
            <a:off x="7367831" y="6499533"/>
            <a:ext cx="1332156" cy="365125"/>
          </a:xfrm>
        </p:spPr>
        <p:txBody>
          <a:bodyPr/>
          <a:lstStyle/>
          <a:p>
            <a:fld id="{F7B8A778-2DD6-464E-965B-F8C782DA3626}" type="slidenum">
              <a:rPr lang="en-US" smtClean="0"/>
              <a:t>31</a:t>
            </a:fld>
            <a:endParaRPr lang="en-US" dirty="0"/>
          </a:p>
        </p:txBody>
      </p:sp>
    </p:spTree>
    <p:extLst>
      <p:ext uri="{BB962C8B-B14F-4D97-AF65-F5344CB8AC3E}">
        <p14:creationId xmlns:p14="http://schemas.microsoft.com/office/powerpoint/2010/main" val="31898170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3886200"/>
            <a:ext cx="3810000" cy="1702160"/>
          </a:xfrm>
        </p:spPr>
        <p:txBody>
          <a:bodyPr>
            <a:normAutofit/>
          </a:bodyPr>
          <a:lstStyle/>
          <a:p>
            <a:r>
              <a:rPr lang="en-US" sz="4200" dirty="0" smtClean="0"/>
              <a:t>Increasing Use of Section 337</a:t>
            </a:r>
            <a:endParaRPr lang="en-US" sz="4200" dirty="0"/>
          </a:p>
        </p:txBody>
      </p:sp>
      <p:sp>
        <p:nvSpPr>
          <p:cNvPr id="3" name="Subtitle 2"/>
          <p:cNvSpPr>
            <a:spLocks noGrp="1"/>
          </p:cNvSpPr>
          <p:nvPr>
            <p:ph type="subTitle" idx="1"/>
          </p:nvPr>
        </p:nvSpPr>
        <p:spPr>
          <a:xfrm>
            <a:off x="533401" y="4114800"/>
            <a:ext cx="3810000" cy="1260629"/>
          </a:xfrm>
        </p:spPr>
        <p:txBody>
          <a:bodyPr>
            <a:normAutofit/>
          </a:bodyPr>
          <a:lstStyle/>
          <a:p>
            <a:r>
              <a:rPr lang="en-US" sz="2200" dirty="0" smtClean="0"/>
              <a:t>USITC’s</a:t>
            </a:r>
            <a:br>
              <a:rPr lang="en-US" sz="2200" dirty="0" smtClean="0"/>
            </a:br>
            <a:r>
              <a:rPr lang="en-US" sz="2200" dirty="0" smtClean="0"/>
              <a:t>Growing </a:t>
            </a:r>
            <a:br>
              <a:rPr lang="en-US" sz="2200" dirty="0" smtClean="0"/>
            </a:br>
            <a:r>
              <a:rPr lang="en-US" sz="2200" dirty="0" smtClean="0"/>
              <a:t>Popularity</a:t>
            </a:r>
            <a:endParaRPr lang="en-US" sz="2200" dirty="0"/>
          </a:p>
        </p:txBody>
      </p:sp>
      <p:sp>
        <p:nvSpPr>
          <p:cNvPr id="4" name="Slide Number Placeholder 3"/>
          <p:cNvSpPr>
            <a:spLocks noGrp="1"/>
          </p:cNvSpPr>
          <p:nvPr>
            <p:ph type="sldNum" sz="quarter" idx="4"/>
          </p:nvPr>
        </p:nvSpPr>
        <p:spPr/>
        <p:txBody>
          <a:bodyPr/>
          <a:lstStyle/>
          <a:p>
            <a:fld id="{F7B8A778-2DD6-464E-965B-F8C782DA3626}" type="slidenum">
              <a:rPr lang="en-US" smtClean="0"/>
              <a:pPr/>
              <a:t>32</a:t>
            </a:fld>
            <a:endParaRPr lang="en-US" dirty="0"/>
          </a:p>
        </p:txBody>
      </p:sp>
    </p:spTree>
    <p:extLst>
      <p:ext uri="{BB962C8B-B14F-4D97-AF65-F5344CB8AC3E}">
        <p14:creationId xmlns:p14="http://schemas.microsoft.com/office/powerpoint/2010/main" val="20278278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81000"/>
            <a:ext cx="7262310" cy="1143000"/>
          </a:xfrm>
        </p:spPr>
        <p:txBody>
          <a:bodyPr>
            <a:noAutofit/>
          </a:bodyPr>
          <a:lstStyle/>
          <a:p>
            <a:r>
              <a:rPr lang="en-US" sz="3600" dirty="0" smtClean="0">
                <a:latin typeface="Tahoma" pitchFamily="34" charset="0"/>
                <a:ea typeface="Tahoma" pitchFamily="34" charset="0"/>
                <a:cs typeface="Tahoma" pitchFamily="34" charset="0"/>
              </a:rPr>
              <a:t>Increasing Use of Section 337</a:t>
            </a:r>
            <a:endParaRPr lang="en-US" sz="3600" dirty="0">
              <a:latin typeface="Tahoma" pitchFamily="34" charset="0"/>
              <a:ea typeface="Tahoma" pitchFamily="34" charset="0"/>
              <a:cs typeface="Tahoma" pitchFamily="34" charset="0"/>
            </a:endParaRPr>
          </a:p>
        </p:txBody>
      </p:sp>
      <p:sp>
        <p:nvSpPr>
          <p:cNvPr id="4" name="Text Placeholder 3"/>
          <p:cNvSpPr>
            <a:spLocks noGrp="1"/>
          </p:cNvSpPr>
          <p:nvPr>
            <p:ph type="body" sz="quarter" idx="13"/>
          </p:nvPr>
        </p:nvSpPr>
        <p:spPr/>
        <p:txBody>
          <a:bodyPr/>
          <a:lstStyle/>
          <a:p>
            <a:r>
              <a:rPr lang="en-US" dirty="0" smtClean="0"/>
              <a:t>Use of Section 337</a:t>
            </a:r>
            <a:endParaRPr lang="en-US" dirty="0"/>
          </a:p>
        </p:txBody>
      </p:sp>
      <p:sp>
        <p:nvSpPr>
          <p:cNvPr id="17" name="Line 17"/>
          <p:cNvSpPr>
            <a:spLocks noChangeShapeType="1"/>
          </p:cNvSpPr>
          <p:nvPr/>
        </p:nvSpPr>
        <p:spPr bwMode="auto">
          <a:xfrm flipV="1">
            <a:off x="6858000" y="6019800"/>
            <a:ext cx="1168417" cy="0"/>
          </a:xfrm>
          <a:prstGeom prst="line">
            <a:avLst/>
          </a:prstGeom>
          <a:noFill/>
          <a:ln w="38100">
            <a:solidFill>
              <a:schemeClr val="tx1"/>
            </a:solidFill>
            <a:round/>
            <a:headEnd/>
            <a:tailEnd type="triangle" w="med" len="med"/>
          </a:ln>
        </p:spPr>
        <p:txBody>
          <a:bodyPr/>
          <a:lstStyle/>
          <a:p>
            <a:endParaRPr lang="en-US" dirty="0"/>
          </a:p>
        </p:txBody>
      </p:sp>
      <p:graphicFrame>
        <p:nvGraphicFramePr>
          <p:cNvPr id="27" name="Chart 26"/>
          <p:cNvGraphicFramePr>
            <a:graphicFrameLocks/>
          </p:cNvGraphicFramePr>
          <p:nvPr>
            <p:extLst>
              <p:ext uri="{D42A27DB-BD31-4B8C-83A1-F6EECF244321}">
                <p14:modId xmlns:p14="http://schemas.microsoft.com/office/powerpoint/2010/main" val="2620811335"/>
              </p:ext>
            </p:extLst>
          </p:nvPr>
        </p:nvGraphicFramePr>
        <p:xfrm>
          <a:off x="457200" y="1618298"/>
          <a:ext cx="8229600" cy="4076700"/>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p:cNvGrpSpPr/>
          <p:nvPr/>
        </p:nvGrpSpPr>
        <p:grpSpPr>
          <a:xfrm>
            <a:off x="763802" y="5486400"/>
            <a:ext cx="7922998" cy="854316"/>
            <a:chOff x="763802" y="5622684"/>
            <a:chExt cx="7922998" cy="854316"/>
          </a:xfrm>
        </p:grpSpPr>
        <p:sp>
          <p:nvSpPr>
            <p:cNvPr id="19" name="Text Box 8"/>
            <p:cNvSpPr txBox="1">
              <a:spLocks noChangeArrowheads="1"/>
            </p:cNvSpPr>
            <p:nvPr/>
          </p:nvSpPr>
          <p:spPr bwMode="gray">
            <a:xfrm rot="14550">
              <a:off x="1584561" y="5879620"/>
              <a:ext cx="2155730" cy="587853"/>
            </a:xfrm>
            <a:prstGeom prst="rect">
              <a:avLst/>
            </a:prstGeom>
            <a:noFill/>
            <a:ln w="9525">
              <a:noFill/>
              <a:miter lim="800000"/>
              <a:headEnd/>
              <a:tailEnd/>
            </a:ln>
          </p:spPr>
          <p:txBody>
            <a:bodyPr>
              <a:spAutoFit/>
            </a:bodyPr>
            <a:lstStyle/>
            <a:p>
              <a:pPr algn="ctr">
                <a:lnSpc>
                  <a:spcPct val="90000"/>
                </a:lnSpc>
                <a:spcBef>
                  <a:spcPct val="50000"/>
                </a:spcBef>
              </a:pPr>
              <a:r>
                <a:rPr lang="en-US" sz="1400" dirty="0">
                  <a:latin typeface="Tahoma" pitchFamily="34" charset="0"/>
                  <a:ea typeface="Tahoma" pitchFamily="34" charset="0"/>
                  <a:cs typeface="Tahoma" pitchFamily="34" charset="0"/>
                </a:rPr>
                <a:t>1990 – 2000 </a:t>
              </a:r>
              <a:endParaRPr lang="en-US" sz="1400" dirty="0" smtClean="0">
                <a:latin typeface="Tahoma" pitchFamily="34" charset="0"/>
                <a:ea typeface="Tahoma" pitchFamily="34" charset="0"/>
                <a:cs typeface="Tahoma" pitchFamily="34" charset="0"/>
              </a:endParaRPr>
            </a:p>
            <a:p>
              <a:pPr algn="ctr">
                <a:lnSpc>
                  <a:spcPct val="90000"/>
                </a:lnSpc>
                <a:spcBef>
                  <a:spcPct val="50000"/>
                </a:spcBef>
              </a:pPr>
              <a:r>
                <a:rPr lang="en-US" sz="1400" dirty="0" smtClean="0">
                  <a:latin typeface="Tahoma" pitchFamily="34" charset="0"/>
                  <a:ea typeface="Tahoma" pitchFamily="34" charset="0"/>
                  <a:cs typeface="Tahoma" pitchFamily="34" charset="0"/>
                </a:rPr>
                <a:t>Average  </a:t>
              </a:r>
              <a:r>
                <a:rPr lang="en-US" sz="1400" dirty="0">
                  <a:latin typeface="Tahoma" pitchFamily="34" charset="0"/>
                  <a:ea typeface="Tahoma" pitchFamily="34" charset="0"/>
                  <a:cs typeface="Tahoma" pitchFamily="34" charset="0"/>
                </a:rPr>
                <a:t>12/Year </a:t>
              </a:r>
            </a:p>
          </p:txBody>
        </p:sp>
        <p:sp>
          <p:nvSpPr>
            <p:cNvPr id="20" name="Line 13"/>
            <p:cNvSpPr>
              <a:spLocks noChangeShapeType="1"/>
            </p:cNvSpPr>
            <p:nvPr/>
          </p:nvSpPr>
          <p:spPr bwMode="auto">
            <a:xfrm>
              <a:off x="1042612" y="5994159"/>
              <a:ext cx="0" cy="304800"/>
            </a:xfrm>
            <a:prstGeom prst="line">
              <a:avLst/>
            </a:prstGeom>
            <a:noFill/>
            <a:ln w="38100">
              <a:solidFill>
                <a:schemeClr val="tx1"/>
              </a:solidFill>
              <a:round/>
              <a:headEnd/>
              <a:tailEnd/>
            </a:ln>
          </p:spPr>
          <p:txBody>
            <a:bodyPr/>
            <a:lstStyle/>
            <a:p>
              <a:endParaRPr lang="en-US" dirty="0">
                <a:latin typeface="Tahoma" pitchFamily="34" charset="0"/>
                <a:ea typeface="Tahoma" pitchFamily="34" charset="0"/>
                <a:cs typeface="Tahoma" pitchFamily="34" charset="0"/>
              </a:endParaRPr>
            </a:p>
          </p:txBody>
        </p:sp>
        <p:sp>
          <p:nvSpPr>
            <p:cNvPr id="21" name="Line 16"/>
            <p:cNvSpPr>
              <a:spLocks noChangeShapeType="1"/>
            </p:cNvSpPr>
            <p:nvPr/>
          </p:nvSpPr>
          <p:spPr bwMode="auto">
            <a:xfrm flipH="1">
              <a:off x="1072666" y="6127509"/>
              <a:ext cx="915709" cy="0"/>
            </a:xfrm>
            <a:prstGeom prst="line">
              <a:avLst/>
            </a:prstGeom>
            <a:noFill/>
            <a:ln w="38100">
              <a:solidFill>
                <a:schemeClr val="tx1"/>
              </a:solidFill>
              <a:round/>
              <a:headEnd/>
              <a:tailEnd type="triangle" w="med" len="med"/>
            </a:ln>
          </p:spPr>
          <p:txBody>
            <a:bodyPr/>
            <a:lstStyle/>
            <a:p>
              <a:endParaRPr lang="en-US" dirty="0">
                <a:latin typeface="Tahoma" pitchFamily="34" charset="0"/>
                <a:ea typeface="Tahoma" pitchFamily="34" charset="0"/>
                <a:cs typeface="Tahoma" pitchFamily="34" charset="0"/>
              </a:endParaRPr>
            </a:p>
          </p:txBody>
        </p:sp>
        <p:sp>
          <p:nvSpPr>
            <p:cNvPr id="22" name="Line 17"/>
            <p:cNvSpPr>
              <a:spLocks noChangeShapeType="1"/>
            </p:cNvSpPr>
            <p:nvPr/>
          </p:nvSpPr>
          <p:spPr bwMode="auto">
            <a:xfrm flipV="1">
              <a:off x="3330428" y="6156084"/>
              <a:ext cx="891590" cy="0"/>
            </a:xfrm>
            <a:prstGeom prst="line">
              <a:avLst/>
            </a:prstGeom>
            <a:noFill/>
            <a:ln w="38100">
              <a:solidFill>
                <a:schemeClr val="tx1"/>
              </a:solidFill>
              <a:round/>
              <a:headEnd/>
              <a:tailEnd type="triangle" w="med" len="med"/>
            </a:ln>
          </p:spPr>
          <p:txBody>
            <a:bodyPr/>
            <a:lstStyle/>
            <a:p>
              <a:endParaRPr lang="en-US" dirty="0">
                <a:latin typeface="Tahoma" pitchFamily="34" charset="0"/>
                <a:ea typeface="Tahoma" pitchFamily="34" charset="0"/>
                <a:cs typeface="Tahoma" pitchFamily="34" charset="0"/>
              </a:endParaRPr>
            </a:p>
          </p:txBody>
        </p:sp>
        <p:sp>
          <p:nvSpPr>
            <p:cNvPr id="23" name="Text Box 10"/>
            <p:cNvSpPr txBox="1">
              <a:spLocks noChangeArrowheads="1"/>
            </p:cNvSpPr>
            <p:nvPr/>
          </p:nvSpPr>
          <p:spPr bwMode="gray">
            <a:xfrm rot="21595523">
              <a:off x="4829358" y="5889147"/>
              <a:ext cx="2637860" cy="587853"/>
            </a:xfrm>
            <a:prstGeom prst="rect">
              <a:avLst/>
            </a:prstGeom>
            <a:noFill/>
            <a:ln w="9525">
              <a:noFill/>
              <a:miter lim="800000"/>
              <a:headEnd/>
              <a:tailEnd/>
            </a:ln>
          </p:spPr>
          <p:txBody>
            <a:bodyPr>
              <a:spAutoFit/>
            </a:bodyPr>
            <a:lstStyle/>
            <a:p>
              <a:pPr algn="ctr">
                <a:lnSpc>
                  <a:spcPct val="90000"/>
                </a:lnSpc>
                <a:spcBef>
                  <a:spcPct val="50000"/>
                </a:spcBef>
              </a:pPr>
              <a:r>
                <a:rPr lang="en-US" sz="1400" dirty="0">
                  <a:latin typeface="Tahoma" pitchFamily="34" charset="0"/>
                  <a:ea typeface="Tahoma" pitchFamily="34" charset="0"/>
                  <a:cs typeface="Tahoma" pitchFamily="34" charset="0"/>
                </a:rPr>
                <a:t>2001 – </a:t>
              </a:r>
              <a:r>
                <a:rPr lang="en-US" sz="1400" dirty="0" smtClean="0">
                  <a:latin typeface="Tahoma" pitchFamily="34" charset="0"/>
                  <a:ea typeface="Tahoma" pitchFamily="34" charset="0"/>
                  <a:cs typeface="Tahoma" pitchFamily="34" charset="0"/>
                </a:rPr>
                <a:t>2013          </a:t>
              </a:r>
            </a:p>
            <a:p>
              <a:pPr algn="ctr">
                <a:lnSpc>
                  <a:spcPct val="90000"/>
                </a:lnSpc>
                <a:spcBef>
                  <a:spcPct val="50000"/>
                </a:spcBef>
              </a:pPr>
              <a:r>
                <a:rPr lang="en-US" sz="1400" dirty="0" smtClean="0">
                  <a:latin typeface="Tahoma" pitchFamily="34" charset="0"/>
                  <a:ea typeface="Tahoma" pitchFamily="34" charset="0"/>
                  <a:cs typeface="Tahoma" pitchFamily="34" charset="0"/>
                </a:rPr>
                <a:t>Average  35/Year</a:t>
              </a:r>
              <a:endParaRPr lang="en-US" sz="1400" dirty="0">
                <a:latin typeface="Tahoma" pitchFamily="34" charset="0"/>
                <a:ea typeface="Tahoma" pitchFamily="34" charset="0"/>
                <a:cs typeface="Tahoma" pitchFamily="34" charset="0"/>
              </a:endParaRPr>
            </a:p>
          </p:txBody>
        </p:sp>
        <p:sp>
          <p:nvSpPr>
            <p:cNvPr id="24" name="Line 14"/>
            <p:cNvSpPr>
              <a:spLocks noChangeShapeType="1"/>
            </p:cNvSpPr>
            <p:nvPr/>
          </p:nvSpPr>
          <p:spPr bwMode="auto">
            <a:xfrm>
              <a:off x="4267200" y="6022734"/>
              <a:ext cx="0" cy="304800"/>
            </a:xfrm>
            <a:prstGeom prst="line">
              <a:avLst/>
            </a:prstGeom>
            <a:noFill/>
            <a:ln w="38100">
              <a:solidFill>
                <a:schemeClr val="tx1"/>
              </a:solidFill>
              <a:round/>
              <a:headEnd/>
              <a:tailEnd/>
            </a:ln>
          </p:spPr>
          <p:txBody>
            <a:bodyPr/>
            <a:lstStyle/>
            <a:p>
              <a:endParaRPr lang="en-US" dirty="0">
                <a:latin typeface="Tahoma" pitchFamily="34" charset="0"/>
                <a:ea typeface="Tahoma" pitchFamily="34" charset="0"/>
                <a:cs typeface="Tahoma" pitchFamily="34" charset="0"/>
              </a:endParaRPr>
            </a:p>
          </p:txBody>
        </p:sp>
        <p:sp>
          <p:nvSpPr>
            <p:cNvPr id="25" name="Line 15"/>
            <p:cNvSpPr>
              <a:spLocks noChangeShapeType="1"/>
            </p:cNvSpPr>
            <p:nvPr/>
          </p:nvSpPr>
          <p:spPr bwMode="auto">
            <a:xfrm>
              <a:off x="8077200" y="6041784"/>
              <a:ext cx="0" cy="304800"/>
            </a:xfrm>
            <a:prstGeom prst="line">
              <a:avLst/>
            </a:prstGeom>
            <a:noFill/>
            <a:ln w="38100">
              <a:solidFill>
                <a:schemeClr val="tx1"/>
              </a:solidFill>
              <a:round/>
              <a:headEnd/>
              <a:tailEnd/>
            </a:ln>
          </p:spPr>
          <p:txBody>
            <a:bodyPr/>
            <a:lstStyle/>
            <a:p>
              <a:endParaRPr lang="en-US" dirty="0">
                <a:latin typeface="Tahoma" pitchFamily="34" charset="0"/>
                <a:ea typeface="Tahoma" pitchFamily="34" charset="0"/>
                <a:cs typeface="Tahoma" pitchFamily="34" charset="0"/>
              </a:endParaRPr>
            </a:p>
          </p:txBody>
        </p:sp>
        <p:sp>
          <p:nvSpPr>
            <p:cNvPr id="26" name="Line 18"/>
            <p:cNvSpPr>
              <a:spLocks noChangeShapeType="1"/>
            </p:cNvSpPr>
            <p:nvPr/>
          </p:nvSpPr>
          <p:spPr bwMode="auto">
            <a:xfrm flipH="1" flipV="1">
              <a:off x="4320867" y="6154312"/>
              <a:ext cx="1089332" cy="0"/>
            </a:xfrm>
            <a:prstGeom prst="line">
              <a:avLst/>
            </a:prstGeom>
            <a:noFill/>
            <a:ln w="38100">
              <a:solidFill>
                <a:schemeClr val="tx1"/>
              </a:solidFill>
              <a:round/>
              <a:headEnd/>
              <a:tailEnd type="triangle" w="med" len="med"/>
            </a:ln>
          </p:spPr>
          <p:txBody>
            <a:bodyPr/>
            <a:lstStyle/>
            <a:p>
              <a:endParaRPr lang="en-US" dirty="0">
                <a:latin typeface="Tahoma" pitchFamily="34" charset="0"/>
                <a:ea typeface="Tahoma" pitchFamily="34" charset="0"/>
                <a:cs typeface="Tahoma" pitchFamily="34" charset="0"/>
              </a:endParaRPr>
            </a:p>
          </p:txBody>
        </p:sp>
        <p:sp>
          <p:nvSpPr>
            <p:cNvPr id="28" name="Text Box 11"/>
            <p:cNvSpPr txBox="1">
              <a:spLocks noChangeArrowheads="1"/>
            </p:cNvSpPr>
            <p:nvPr/>
          </p:nvSpPr>
          <p:spPr bwMode="gray">
            <a:xfrm>
              <a:off x="763802" y="5641734"/>
              <a:ext cx="819458" cy="286232"/>
            </a:xfrm>
            <a:prstGeom prst="rect">
              <a:avLst/>
            </a:prstGeom>
            <a:noFill/>
            <a:ln w="9525">
              <a:noFill/>
              <a:miter lim="800000"/>
              <a:headEnd/>
              <a:tailEnd/>
            </a:ln>
          </p:spPr>
          <p:txBody>
            <a:bodyPr wrap="square">
              <a:spAutoFit/>
            </a:bodyPr>
            <a:lstStyle/>
            <a:p>
              <a:pPr algn="ctr">
                <a:lnSpc>
                  <a:spcPct val="90000"/>
                </a:lnSpc>
                <a:spcBef>
                  <a:spcPct val="50000"/>
                </a:spcBef>
              </a:pPr>
              <a:r>
                <a:rPr lang="en-US" sz="1400" dirty="0" smtClean="0">
                  <a:ea typeface="Tahoma" pitchFamily="34" charset="0"/>
                  <a:cs typeface="Tahoma" pitchFamily="34" charset="0"/>
                </a:rPr>
                <a:t>1990</a:t>
              </a:r>
              <a:endParaRPr lang="en-US" sz="1400" dirty="0">
                <a:ea typeface="Tahoma" pitchFamily="34" charset="0"/>
                <a:cs typeface="Tahoma" pitchFamily="34" charset="0"/>
              </a:endParaRPr>
            </a:p>
          </p:txBody>
        </p:sp>
        <p:sp>
          <p:nvSpPr>
            <p:cNvPr id="29" name="Text Box 12"/>
            <p:cNvSpPr txBox="1">
              <a:spLocks noChangeArrowheads="1"/>
            </p:cNvSpPr>
            <p:nvPr/>
          </p:nvSpPr>
          <p:spPr bwMode="gray">
            <a:xfrm>
              <a:off x="3677104" y="5657368"/>
              <a:ext cx="894896" cy="286232"/>
            </a:xfrm>
            <a:prstGeom prst="rect">
              <a:avLst/>
            </a:prstGeom>
            <a:noFill/>
            <a:ln w="9525">
              <a:noFill/>
              <a:miter lim="800000"/>
              <a:headEnd/>
              <a:tailEnd/>
            </a:ln>
          </p:spPr>
          <p:txBody>
            <a:bodyPr>
              <a:spAutoFit/>
            </a:bodyPr>
            <a:lstStyle/>
            <a:p>
              <a:pPr algn="ctr">
                <a:lnSpc>
                  <a:spcPct val="90000"/>
                </a:lnSpc>
                <a:spcBef>
                  <a:spcPct val="50000"/>
                </a:spcBef>
              </a:pPr>
              <a:r>
                <a:rPr lang="en-US" sz="1400" dirty="0" smtClean="0">
                  <a:latin typeface="Tahoma" pitchFamily="34" charset="0"/>
                  <a:ea typeface="Tahoma" pitchFamily="34" charset="0"/>
                  <a:cs typeface="Tahoma" pitchFamily="34" charset="0"/>
                </a:rPr>
                <a:t>2000</a:t>
              </a:r>
              <a:endParaRPr lang="en-US" sz="1400" dirty="0">
                <a:latin typeface="Tahoma" pitchFamily="34" charset="0"/>
                <a:ea typeface="Tahoma" pitchFamily="34" charset="0"/>
                <a:cs typeface="Tahoma" pitchFamily="34" charset="0"/>
              </a:endParaRPr>
            </a:p>
          </p:txBody>
        </p:sp>
        <p:sp>
          <p:nvSpPr>
            <p:cNvPr id="30" name="Text Box 13"/>
            <p:cNvSpPr txBox="1">
              <a:spLocks noChangeArrowheads="1"/>
            </p:cNvSpPr>
            <p:nvPr/>
          </p:nvSpPr>
          <p:spPr bwMode="gray">
            <a:xfrm>
              <a:off x="7885556" y="5622684"/>
              <a:ext cx="801244" cy="480131"/>
            </a:xfrm>
            <a:prstGeom prst="rect">
              <a:avLst/>
            </a:prstGeom>
            <a:noFill/>
            <a:ln w="9525">
              <a:noFill/>
              <a:miter lim="800000"/>
              <a:headEnd/>
              <a:tailEnd/>
            </a:ln>
          </p:spPr>
          <p:txBody>
            <a:bodyPr>
              <a:spAutoFit/>
            </a:bodyPr>
            <a:lstStyle/>
            <a:p>
              <a:pPr algn="ctr">
                <a:lnSpc>
                  <a:spcPct val="90000"/>
                </a:lnSpc>
                <a:spcBef>
                  <a:spcPct val="50000"/>
                </a:spcBef>
              </a:pPr>
              <a:r>
                <a:rPr lang="en-US" sz="1400" dirty="0">
                  <a:latin typeface="Tahoma" pitchFamily="34" charset="0"/>
                  <a:ea typeface="Tahoma" pitchFamily="34" charset="0"/>
                  <a:cs typeface="Tahoma" pitchFamily="34" charset="0"/>
                </a:rPr>
                <a:t>3</a:t>
              </a:r>
              <a:r>
                <a:rPr lang="en-US" sz="1400" dirty="0" smtClean="0">
                  <a:latin typeface="Tahoma" pitchFamily="34" charset="0"/>
                  <a:ea typeface="Tahoma" pitchFamily="34" charset="0"/>
                  <a:cs typeface="Tahoma" pitchFamily="34" charset="0"/>
                </a:rPr>
                <a:t>Q 2014</a:t>
              </a:r>
              <a:endParaRPr lang="en-US" sz="1400" dirty="0">
                <a:latin typeface="Tahoma" pitchFamily="34" charset="0"/>
                <a:ea typeface="Tahoma" pitchFamily="34" charset="0"/>
                <a:cs typeface="Tahoma" pitchFamily="34" charset="0"/>
              </a:endParaRPr>
            </a:p>
          </p:txBody>
        </p:sp>
        <p:sp>
          <p:nvSpPr>
            <p:cNvPr id="32" name="Text Box 12"/>
            <p:cNvSpPr txBox="1">
              <a:spLocks noChangeArrowheads="1"/>
            </p:cNvSpPr>
            <p:nvPr/>
          </p:nvSpPr>
          <p:spPr bwMode="gray">
            <a:xfrm>
              <a:off x="5168917" y="5657368"/>
              <a:ext cx="850883" cy="286232"/>
            </a:xfrm>
            <a:prstGeom prst="rect">
              <a:avLst/>
            </a:prstGeom>
            <a:noFill/>
            <a:ln w="9525">
              <a:noFill/>
              <a:miter lim="800000"/>
              <a:headEnd/>
              <a:tailEnd/>
            </a:ln>
          </p:spPr>
          <p:txBody>
            <a:bodyPr>
              <a:spAutoFit/>
            </a:bodyPr>
            <a:lstStyle/>
            <a:p>
              <a:pPr algn="ctr">
                <a:lnSpc>
                  <a:spcPct val="90000"/>
                </a:lnSpc>
                <a:spcBef>
                  <a:spcPct val="50000"/>
                </a:spcBef>
              </a:pPr>
              <a:r>
                <a:rPr lang="en-US" sz="1400" dirty="0" smtClean="0">
                  <a:latin typeface="Tahoma" pitchFamily="34" charset="0"/>
                  <a:ea typeface="Tahoma" pitchFamily="34" charset="0"/>
                  <a:cs typeface="Tahoma" pitchFamily="34" charset="0"/>
                </a:rPr>
                <a:t>2005</a:t>
              </a:r>
              <a:endParaRPr lang="en-US" sz="1400" dirty="0">
                <a:latin typeface="Tahoma" pitchFamily="34" charset="0"/>
                <a:ea typeface="Tahoma" pitchFamily="34" charset="0"/>
                <a:cs typeface="Tahoma" pitchFamily="34" charset="0"/>
              </a:endParaRPr>
            </a:p>
          </p:txBody>
        </p:sp>
        <p:sp>
          <p:nvSpPr>
            <p:cNvPr id="33" name="Text Box 12"/>
            <p:cNvSpPr txBox="1">
              <a:spLocks noChangeArrowheads="1"/>
            </p:cNvSpPr>
            <p:nvPr/>
          </p:nvSpPr>
          <p:spPr bwMode="gray">
            <a:xfrm>
              <a:off x="6616717" y="5657368"/>
              <a:ext cx="850883" cy="286232"/>
            </a:xfrm>
            <a:prstGeom prst="rect">
              <a:avLst/>
            </a:prstGeom>
            <a:noFill/>
            <a:ln w="9525">
              <a:noFill/>
              <a:miter lim="800000"/>
              <a:headEnd/>
              <a:tailEnd/>
            </a:ln>
          </p:spPr>
          <p:txBody>
            <a:bodyPr>
              <a:spAutoFit/>
            </a:bodyPr>
            <a:lstStyle/>
            <a:p>
              <a:pPr algn="ctr">
                <a:lnSpc>
                  <a:spcPct val="90000"/>
                </a:lnSpc>
                <a:spcBef>
                  <a:spcPct val="50000"/>
                </a:spcBef>
              </a:pPr>
              <a:r>
                <a:rPr lang="en-US" sz="1400" dirty="0" smtClean="0">
                  <a:latin typeface="Tahoma" pitchFamily="34" charset="0"/>
                  <a:ea typeface="Tahoma" pitchFamily="34" charset="0"/>
                  <a:cs typeface="Tahoma" pitchFamily="34" charset="0"/>
                </a:rPr>
                <a:t>2010</a:t>
              </a:r>
              <a:endParaRPr lang="en-US" sz="1400" dirty="0">
                <a:latin typeface="Tahoma" pitchFamily="34" charset="0"/>
                <a:ea typeface="Tahoma" pitchFamily="34" charset="0"/>
                <a:cs typeface="Tahoma" pitchFamily="34" charset="0"/>
              </a:endParaRPr>
            </a:p>
          </p:txBody>
        </p:sp>
      </p:grpSp>
      <p:sp>
        <p:nvSpPr>
          <p:cNvPr id="34" name="Slide Number Placeholder 3"/>
          <p:cNvSpPr>
            <a:spLocks noGrp="1"/>
          </p:cNvSpPr>
          <p:nvPr>
            <p:ph type="sldNum" sz="quarter" idx="12"/>
          </p:nvPr>
        </p:nvSpPr>
        <p:spPr>
          <a:xfrm>
            <a:off x="7367831" y="6499533"/>
            <a:ext cx="1332156" cy="365125"/>
          </a:xfrm>
        </p:spPr>
        <p:txBody>
          <a:bodyPr/>
          <a:lstStyle/>
          <a:p>
            <a:fld id="{F7B8A778-2DD6-464E-965B-F8C782DA3626}" type="slidenum">
              <a:rPr lang="en-US" smtClean="0"/>
              <a:t>33</a:t>
            </a:fld>
            <a:endParaRPr lang="en-US" dirty="0"/>
          </a:p>
        </p:txBody>
      </p:sp>
    </p:spTree>
    <p:extLst>
      <p:ext uri="{BB962C8B-B14F-4D97-AF65-F5344CB8AC3E}">
        <p14:creationId xmlns:p14="http://schemas.microsoft.com/office/powerpoint/2010/main" val="1453061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345" y="457200"/>
            <a:ext cx="7643310" cy="1143000"/>
          </a:xfrm>
        </p:spPr>
        <p:txBody>
          <a:bodyPr>
            <a:noAutofit/>
          </a:bodyPr>
          <a:lstStyle/>
          <a:p>
            <a:r>
              <a:rPr lang="en-US" sz="2800" dirty="0"/>
              <a:t>Section 337 Usage by Non-U.S. </a:t>
            </a:r>
            <a:r>
              <a:rPr lang="en-US" sz="2800" dirty="0" smtClean="0"/>
              <a:t>Based Complainants</a:t>
            </a:r>
            <a:endParaRPr lang="en-US" sz="2800" dirty="0"/>
          </a:p>
        </p:txBody>
      </p:sp>
      <p:sp>
        <p:nvSpPr>
          <p:cNvPr id="3" name="Slide Number Placeholder 2"/>
          <p:cNvSpPr>
            <a:spLocks noGrp="1"/>
          </p:cNvSpPr>
          <p:nvPr>
            <p:ph type="sldNum" sz="quarter" idx="12"/>
          </p:nvPr>
        </p:nvSpPr>
        <p:spPr/>
        <p:txBody>
          <a:bodyPr/>
          <a:lstStyle/>
          <a:p>
            <a:fld id="{74437803-C102-4BDA-9889-43DBD551C6A1}" type="slidenum">
              <a:rPr lang="en-US" smtClean="0"/>
              <a:pPr/>
              <a:t>34</a:t>
            </a:fld>
            <a:endParaRPr lang="en-US" dirty="0"/>
          </a:p>
        </p:txBody>
      </p:sp>
      <p:graphicFrame>
        <p:nvGraphicFramePr>
          <p:cNvPr id="4" name="Chart 3"/>
          <p:cNvGraphicFramePr>
            <a:graphicFrameLocks noGrp="1"/>
          </p:cNvGraphicFramePr>
          <p:nvPr>
            <p:extLst>
              <p:ext uri="{D42A27DB-BD31-4B8C-83A1-F6EECF244321}">
                <p14:modId xmlns:p14="http://schemas.microsoft.com/office/powerpoint/2010/main" val="1425397965"/>
              </p:ext>
            </p:extLst>
          </p:nvPr>
        </p:nvGraphicFramePr>
        <p:xfrm>
          <a:off x="457200" y="1436433"/>
          <a:ext cx="8229600" cy="5116768"/>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7324585" y="1643969"/>
            <a:ext cx="1286015" cy="4319553"/>
            <a:chOff x="9143999" y="2047163"/>
            <a:chExt cx="1856097" cy="4057890"/>
          </a:xfrm>
        </p:grpSpPr>
        <p:sp>
          <p:nvSpPr>
            <p:cNvPr id="6" name="TextBox 6"/>
            <p:cNvSpPr txBox="1">
              <a:spLocks noChangeArrowheads="1"/>
            </p:cNvSpPr>
            <p:nvPr/>
          </p:nvSpPr>
          <p:spPr bwMode="auto">
            <a:xfrm>
              <a:off x="10157187" y="2105887"/>
              <a:ext cx="781319" cy="3973908"/>
            </a:xfrm>
            <a:prstGeom prst="rect">
              <a:avLst/>
            </a:prstGeom>
            <a:noFill/>
            <a:ln w="9525">
              <a:noFill/>
              <a:miter lim="800000"/>
              <a:headEnd/>
              <a:tailEnd/>
            </a:ln>
          </p:spPr>
          <p:txBody>
            <a:bodyPr wrap="square">
              <a:spAutoFit/>
            </a:bodyPr>
            <a:lstStyle/>
            <a:p>
              <a:pPr algn="r">
                <a:lnSpc>
                  <a:spcPct val="90000"/>
                </a:lnSpc>
                <a:spcBef>
                  <a:spcPts val="663"/>
                </a:spcBef>
              </a:pPr>
              <a:r>
                <a:rPr lang="en-US" sz="1400" b="0" dirty="0" smtClean="0"/>
                <a:t>41%</a:t>
              </a:r>
            </a:p>
            <a:p>
              <a:pPr algn="r">
                <a:lnSpc>
                  <a:spcPct val="90000"/>
                </a:lnSpc>
                <a:spcBef>
                  <a:spcPts val="663"/>
                </a:spcBef>
              </a:pPr>
              <a:r>
                <a:rPr lang="en-US" sz="1400" b="0" dirty="0" smtClean="0"/>
                <a:t>29%</a:t>
              </a:r>
            </a:p>
            <a:p>
              <a:pPr algn="r">
                <a:lnSpc>
                  <a:spcPct val="90000"/>
                </a:lnSpc>
                <a:spcBef>
                  <a:spcPts val="663"/>
                </a:spcBef>
              </a:pPr>
              <a:r>
                <a:rPr lang="en-US" sz="1400" b="0" dirty="0" smtClean="0"/>
                <a:t>36%</a:t>
              </a:r>
            </a:p>
            <a:p>
              <a:pPr algn="r">
                <a:lnSpc>
                  <a:spcPct val="90000"/>
                </a:lnSpc>
                <a:spcBef>
                  <a:spcPts val="663"/>
                </a:spcBef>
              </a:pPr>
              <a:r>
                <a:rPr lang="en-US" sz="1400" b="0" dirty="0" smtClean="0"/>
                <a:t>39%</a:t>
              </a:r>
              <a:endParaRPr lang="en-US" sz="1400" b="0" dirty="0"/>
            </a:p>
            <a:p>
              <a:pPr algn="r">
                <a:lnSpc>
                  <a:spcPct val="90000"/>
                </a:lnSpc>
                <a:spcBef>
                  <a:spcPts val="663"/>
                </a:spcBef>
              </a:pPr>
              <a:r>
                <a:rPr lang="en-US" sz="1400" b="0" dirty="0" smtClean="0"/>
                <a:t>30%</a:t>
              </a:r>
            </a:p>
            <a:p>
              <a:pPr algn="r">
                <a:lnSpc>
                  <a:spcPct val="90000"/>
                </a:lnSpc>
                <a:spcBef>
                  <a:spcPts val="663"/>
                </a:spcBef>
              </a:pPr>
              <a:r>
                <a:rPr lang="en-US" sz="1400" b="0" dirty="0" smtClean="0"/>
                <a:t>35</a:t>
              </a:r>
              <a:r>
                <a:rPr lang="en-US" sz="1400" b="0" dirty="0"/>
                <a:t>%</a:t>
              </a:r>
            </a:p>
            <a:p>
              <a:pPr algn="r">
                <a:lnSpc>
                  <a:spcPct val="90000"/>
                </a:lnSpc>
                <a:spcBef>
                  <a:spcPts val="663"/>
                </a:spcBef>
              </a:pPr>
              <a:r>
                <a:rPr lang="en-US" sz="1400" b="0" dirty="0"/>
                <a:t>20%</a:t>
              </a:r>
            </a:p>
            <a:p>
              <a:pPr algn="r">
                <a:lnSpc>
                  <a:spcPct val="90000"/>
                </a:lnSpc>
                <a:spcBef>
                  <a:spcPts val="663"/>
                </a:spcBef>
              </a:pPr>
              <a:r>
                <a:rPr lang="en-US" sz="1400" b="0" dirty="0"/>
                <a:t>28%</a:t>
              </a:r>
            </a:p>
            <a:p>
              <a:pPr algn="r">
                <a:lnSpc>
                  <a:spcPct val="90000"/>
                </a:lnSpc>
                <a:spcBef>
                  <a:spcPts val="663"/>
                </a:spcBef>
              </a:pPr>
              <a:r>
                <a:rPr lang="en-US" sz="1400" b="0" dirty="0"/>
                <a:t>27%</a:t>
              </a:r>
            </a:p>
            <a:p>
              <a:pPr algn="r">
                <a:lnSpc>
                  <a:spcPct val="90000"/>
                </a:lnSpc>
                <a:spcBef>
                  <a:spcPts val="663"/>
                </a:spcBef>
              </a:pPr>
              <a:r>
                <a:rPr lang="en-US" sz="1400" b="0" dirty="0"/>
                <a:t>33%</a:t>
              </a:r>
            </a:p>
            <a:p>
              <a:pPr algn="r">
                <a:lnSpc>
                  <a:spcPct val="90000"/>
                </a:lnSpc>
                <a:spcBef>
                  <a:spcPts val="663"/>
                </a:spcBef>
              </a:pPr>
              <a:r>
                <a:rPr lang="en-US" sz="1400" b="0" dirty="0"/>
                <a:t>15%</a:t>
              </a:r>
            </a:p>
            <a:p>
              <a:pPr algn="r">
                <a:lnSpc>
                  <a:spcPct val="90000"/>
                </a:lnSpc>
                <a:spcBef>
                  <a:spcPts val="663"/>
                </a:spcBef>
              </a:pPr>
              <a:r>
                <a:rPr lang="en-US" sz="1400" b="0" dirty="0"/>
                <a:t>5%</a:t>
              </a:r>
            </a:p>
            <a:p>
              <a:pPr algn="r">
                <a:lnSpc>
                  <a:spcPct val="90000"/>
                </a:lnSpc>
                <a:spcBef>
                  <a:spcPts val="663"/>
                </a:spcBef>
              </a:pPr>
              <a:r>
                <a:rPr lang="en-US" sz="1400" b="0" dirty="0"/>
                <a:t>12%</a:t>
              </a:r>
            </a:p>
            <a:p>
              <a:pPr algn="r">
                <a:lnSpc>
                  <a:spcPct val="90000"/>
                </a:lnSpc>
                <a:spcBef>
                  <a:spcPts val="663"/>
                </a:spcBef>
              </a:pPr>
              <a:r>
                <a:rPr lang="en-US" sz="1400" b="0" dirty="0"/>
                <a:t>17%</a:t>
              </a:r>
            </a:p>
            <a:p>
              <a:pPr algn="r">
                <a:lnSpc>
                  <a:spcPct val="90000"/>
                </a:lnSpc>
                <a:spcBef>
                  <a:spcPts val="663"/>
                </a:spcBef>
                <a:spcAft>
                  <a:spcPts val="300"/>
                </a:spcAft>
              </a:pPr>
              <a:r>
                <a:rPr lang="en-US" sz="1400" b="0" dirty="0"/>
                <a:t>0%</a:t>
              </a:r>
            </a:p>
          </p:txBody>
        </p:sp>
        <p:sp>
          <p:nvSpPr>
            <p:cNvPr id="7" name="TextBox 7"/>
            <p:cNvSpPr txBox="1">
              <a:spLocks noChangeArrowheads="1"/>
            </p:cNvSpPr>
            <p:nvPr/>
          </p:nvSpPr>
          <p:spPr bwMode="auto">
            <a:xfrm>
              <a:off x="9254133" y="2105385"/>
              <a:ext cx="872503" cy="3999668"/>
            </a:xfrm>
            <a:prstGeom prst="rect">
              <a:avLst/>
            </a:prstGeom>
            <a:noFill/>
            <a:ln w="9525">
              <a:noFill/>
              <a:miter lim="800000"/>
              <a:headEnd/>
              <a:tailEnd/>
            </a:ln>
          </p:spPr>
          <p:txBody>
            <a:bodyPr wrap="square">
              <a:spAutoFit/>
            </a:bodyPr>
            <a:lstStyle/>
            <a:p>
              <a:pPr algn="r">
                <a:lnSpc>
                  <a:spcPct val="90000"/>
                </a:lnSpc>
                <a:spcBef>
                  <a:spcPts val="663"/>
                </a:spcBef>
              </a:pPr>
              <a:r>
                <a:rPr lang="en-US" sz="1400" dirty="0" smtClean="0"/>
                <a:t>2014</a:t>
              </a:r>
            </a:p>
            <a:p>
              <a:pPr algn="r">
                <a:lnSpc>
                  <a:spcPct val="90000"/>
                </a:lnSpc>
                <a:spcBef>
                  <a:spcPts val="663"/>
                </a:spcBef>
              </a:pPr>
              <a:r>
                <a:rPr lang="en-US" sz="1400" dirty="0" smtClean="0"/>
                <a:t>2013</a:t>
              </a:r>
            </a:p>
            <a:p>
              <a:pPr algn="r">
                <a:lnSpc>
                  <a:spcPct val="90000"/>
                </a:lnSpc>
                <a:spcBef>
                  <a:spcPts val="663"/>
                </a:spcBef>
              </a:pPr>
              <a:r>
                <a:rPr lang="en-US" sz="1400" dirty="0" smtClean="0"/>
                <a:t>2012</a:t>
              </a:r>
            </a:p>
            <a:p>
              <a:pPr algn="r">
                <a:lnSpc>
                  <a:spcPct val="90000"/>
                </a:lnSpc>
                <a:spcBef>
                  <a:spcPts val="663"/>
                </a:spcBef>
              </a:pPr>
              <a:r>
                <a:rPr lang="en-US" sz="1400" dirty="0" smtClean="0"/>
                <a:t>2011</a:t>
              </a:r>
            </a:p>
            <a:p>
              <a:pPr algn="r">
                <a:lnSpc>
                  <a:spcPct val="90000"/>
                </a:lnSpc>
                <a:spcBef>
                  <a:spcPts val="663"/>
                </a:spcBef>
              </a:pPr>
              <a:r>
                <a:rPr lang="en-US" sz="1400" dirty="0" smtClean="0"/>
                <a:t>2010</a:t>
              </a:r>
            </a:p>
            <a:p>
              <a:pPr algn="r">
                <a:lnSpc>
                  <a:spcPct val="90000"/>
                </a:lnSpc>
                <a:spcBef>
                  <a:spcPts val="663"/>
                </a:spcBef>
              </a:pPr>
              <a:r>
                <a:rPr lang="en-US" sz="1400" dirty="0" smtClean="0"/>
                <a:t>2009</a:t>
              </a:r>
              <a:endParaRPr lang="en-US" sz="1400" dirty="0"/>
            </a:p>
            <a:p>
              <a:pPr algn="r">
                <a:lnSpc>
                  <a:spcPct val="90000"/>
                </a:lnSpc>
                <a:spcBef>
                  <a:spcPts val="663"/>
                </a:spcBef>
              </a:pPr>
              <a:r>
                <a:rPr lang="en-US" sz="1400" dirty="0"/>
                <a:t>2008</a:t>
              </a:r>
            </a:p>
            <a:p>
              <a:pPr algn="r">
                <a:lnSpc>
                  <a:spcPct val="90000"/>
                </a:lnSpc>
                <a:spcBef>
                  <a:spcPts val="663"/>
                </a:spcBef>
              </a:pPr>
              <a:r>
                <a:rPr lang="en-US" sz="1400" dirty="0"/>
                <a:t>2007</a:t>
              </a:r>
            </a:p>
            <a:p>
              <a:pPr algn="r">
                <a:lnSpc>
                  <a:spcPct val="90000"/>
                </a:lnSpc>
                <a:spcBef>
                  <a:spcPts val="663"/>
                </a:spcBef>
              </a:pPr>
              <a:r>
                <a:rPr lang="en-US" sz="1400" dirty="0"/>
                <a:t>2006</a:t>
              </a:r>
            </a:p>
            <a:p>
              <a:pPr algn="r">
                <a:lnSpc>
                  <a:spcPct val="90000"/>
                </a:lnSpc>
                <a:spcBef>
                  <a:spcPts val="663"/>
                </a:spcBef>
              </a:pPr>
              <a:r>
                <a:rPr lang="en-US" sz="1400" dirty="0"/>
                <a:t>2005</a:t>
              </a:r>
            </a:p>
            <a:p>
              <a:pPr algn="r">
                <a:lnSpc>
                  <a:spcPct val="90000"/>
                </a:lnSpc>
                <a:spcBef>
                  <a:spcPts val="663"/>
                </a:spcBef>
              </a:pPr>
              <a:r>
                <a:rPr lang="en-US" sz="1400" dirty="0"/>
                <a:t>2004</a:t>
              </a:r>
            </a:p>
            <a:p>
              <a:pPr algn="r">
                <a:lnSpc>
                  <a:spcPct val="90000"/>
                </a:lnSpc>
                <a:spcBef>
                  <a:spcPts val="663"/>
                </a:spcBef>
              </a:pPr>
              <a:r>
                <a:rPr lang="en-US" sz="1400" dirty="0"/>
                <a:t>2003</a:t>
              </a:r>
            </a:p>
            <a:p>
              <a:pPr algn="r">
                <a:lnSpc>
                  <a:spcPct val="90000"/>
                </a:lnSpc>
                <a:spcBef>
                  <a:spcPts val="663"/>
                </a:spcBef>
              </a:pPr>
              <a:r>
                <a:rPr lang="en-US" sz="1400" dirty="0"/>
                <a:t>2002</a:t>
              </a:r>
            </a:p>
            <a:p>
              <a:pPr algn="r">
                <a:lnSpc>
                  <a:spcPct val="90000"/>
                </a:lnSpc>
                <a:spcBef>
                  <a:spcPts val="663"/>
                </a:spcBef>
              </a:pPr>
              <a:r>
                <a:rPr lang="en-US" sz="1400" dirty="0"/>
                <a:t>2001</a:t>
              </a:r>
            </a:p>
            <a:p>
              <a:pPr algn="r">
                <a:lnSpc>
                  <a:spcPct val="90000"/>
                </a:lnSpc>
                <a:spcBef>
                  <a:spcPts val="663"/>
                </a:spcBef>
                <a:spcAft>
                  <a:spcPts val="300"/>
                </a:spcAft>
              </a:pPr>
              <a:r>
                <a:rPr lang="en-US" sz="1400" dirty="0"/>
                <a:t>2000</a:t>
              </a:r>
            </a:p>
          </p:txBody>
        </p:sp>
        <p:sp>
          <p:nvSpPr>
            <p:cNvPr id="8" name="Rectangle 7"/>
            <p:cNvSpPr/>
            <p:nvPr/>
          </p:nvSpPr>
          <p:spPr bwMode="auto">
            <a:xfrm>
              <a:off x="9143999" y="2047163"/>
              <a:ext cx="1856097" cy="4005397"/>
            </a:xfrm>
            <a:prstGeom prst="rect">
              <a:avLst/>
            </a:prstGeom>
            <a:noFill/>
            <a:ln w="6350" cap="flat" cmpd="sng" algn="ctr">
              <a:solidFill>
                <a:schemeClr val="accent2">
                  <a:lumMod val="75000"/>
                </a:schemeClr>
              </a:solidFill>
              <a:prstDash val="solid"/>
              <a:round/>
              <a:headEnd type="none" w="med" len="med"/>
              <a:tailEnd type="none" w="med" len="med"/>
            </a:ln>
            <a:effectLst>
              <a:outerShdw dist="35921" dir="2700000" algn="ctr" rotWithShape="0">
                <a:schemeClr val="bg2"/>
              </a:outerShdw>
            </a:effectLst>
          </p:spPr>
          <p:txBody>
            <a:bodyPr wrap="square" anchor="ctr">
              <a:spAutoFit/>
            </a:bodyPr>
            <a:lstStyle/>
            <a:p>
              <a:pPr algn="ctr">
                <a:lnSpc>
                  <a:spcPct val="90000"/>
                </a:lnSpc>
                <a:spcBef>
                  <a:spcPct val="20000"/>
                </a:spcBef>
                <a:defRPr/>
              </a:pPr>
              <a:endParaRPr lang="en-US" dirty="0">
                <a:cs typeface="Times New Roman" charset="0"/>
              </a:endParaRPr>
            </a:p>
            <a:p>
              <a:pPr algn="ctr">
                <a:lnSpc>
                  <a:spcPct val="90000"/>
                </a:lnSpc>
                <a:spcBef>
                  <a:spcPct val="20000"/>
                </a:spcBef>
                <a:defRPr/>
              </a:pPr>
              <a:endParaRPr lang="en-US" dirty="0">
                <a:cs typeface="Times New Roman" charset="0"/>
              </a:endParaRPr>
            </a:p>
            <a:p>
              <a:pPr algn="ctr">
                <a:lnSpc>
                  <a:spcPct val="90000"/>
                </a:lnSpc>
                <a:spcBef>
                  <a:spcPct val="20000"/>
                </a:spcBef>
                <a:defRPr/>
              </a:pPr>
              <a:endParaRPr lang="en-US" dirty="0">
                <a:cs typeface="Times New Roman" charset="0"/>
              </a:endParaRPr>
            </a:p>
            <a:p>
              <a:pPr algn="ctr">
                <a:lnSpc>
                  <a:spcPct val="90000"/>
                </a:lnSpc>
                <a:spcBef>
                  <a:spcPct val="20000"/>
                </a:spcBef>
                <a:defRPr/>
              </a:pPr>
              <a:endParaRPr lang="en-US" dirty="0">
                <a:cs typeface="Times New Roman" charset="0"/>
              </a:endParaRPr>
            </a:p>
            <a:p>
              <a:pPr algn="ctr">
                <a:lnSpc>
                  <a:spcPct val="90000"/>
                </a:lnSpc>
                <a:spcBef>
                  <a:spcPct val="20000"/>
                </a:spcBef>
                <a:defRPr/>
              </a:pPr>
              <a:endParaRPr lang="en-US" dirty="0">
                <a:cs typeface="Times New Roman" charset="0"/>
              </a:endParaRPr>
            </a:p>
            <a:p>
              <a:pPr algn="ctr">
                <a:lnSpc>
                  <a:spcPct val="90000"/>
                </a:lnSpc>
                <a:spcBef>
                  <a:spcPct val="20000"/>
                </a:spcBef>
                <a:defRPr/>
              </a:pPr>
              <a:endParaRPr lang="en-US" dirty="0">
                <a:cs typeface="Times New Roman" charset="0"/>
              </a:endParaRPr>
            </a:p>
            <a:p>
              <a:pPr algn="ctr">
                <a:lnSpc>
                  <a:spcPct val="90000"/>
                </a:lnSpc>
                <a:spcBef>
                  <a:spcPct val="20000"/>
                </a:spcBef>
                <a:defRPr/>
              </a:pPr>
              <a:endParaRPr lang="en-US" dirty="0">
                <a:cs typeface="Times New Roman" charset="0"/>
              </a:endParaRPr>
            </a:p>
            <a:p>
              <a:pPr algn="ctr">
                <a:lnSpc>
                  <a:spcPct val="90000"/>
                </a:lnSpc>
                <a:spcBef>
                  <a:spcPct val="20000"/>
                </a:spcBef>
                <a:defRPr/>
              </a:pPr>
              <a:endParaRPr lang="en-US" dirty="0">
                <a:cs typeface="Times New Roman" charset="0"/>
              </a:endParaRPr>
            </a:p>
            <a:p>
              <a:pPr algn="ctr">
                <a:lnSpc>
                  <a:spcPct val="90000"/>
                </a:lnSpc>
                <a:spcBef>
                  <a:spcPct val="20000"/>
                </a:spcBef>
                <a:defRPr/>
              </a:pPr>
              <a:endParaRPr lang="en-US" dirty="0">
                <a:cs typeface="Times New Roman" charset="0"/>
              </a:endParaRPr>
            </a:p>
            <a:p>
              <a:pPr algn="ctr">
                <a:lnSpc>
                  <a:spcPct val="90000"/>
                </a:lnSpc>
                <a:spcBef>
                  <a:spcPct val="20000"/>
                </a:spcBef>
                <a:defRPr/>
              </a:pPr>
              <a:endParaRPr lang="en-US" dirty="0">
                <a:cs typeface="Times New Roman" charset="0"/>
              </a:endParaRPr>
            </a:p>
          </p:txBody>
        </p:sp>
      </p:grpSp>
      <p:sp>
        <p:nvSpPr>
          <p:cNvPr id="9" name="Text Placeholder 3"/>
          <p:cNvSpPr txBox="1">
            <a:spLocks/>
          </p:cNvSpPr>
          <p:nvPr/>
        </p:nvSpPr>
        <p:spPr>
          <a:xfrm>
            <a:off x="4641850" y="76200"/>
            <a:ext cx="3502025" cy="533400"/>
          </a:xfrm>
          <a:prstGeom prst="rect">
            <a:avLst/>
          </a:prstGeom>
        </p:spPr>
        <p:txBody>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Tahoma" panose="020B0604030504040204" pitchFamily="34" charset="0"/>
                <a:ea typeface="Tahoma" panose="020B0604030504040204" pitchFamily="34" charset="0"/>
                <a:cs typeface="Tahoma" panose="020B0604030504040204"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ctr">
              <a:buNone/>
            </a:pPr>
            <a:r>
              <a:rPr lang="en-US" dirty="0">
                <a:solidFill>
                  <a:schemeClr val="bg1"/>
                </a:solidFill>
              </a:rPr>
              <a:t>Use of Section </a:t>
            </a:r>
            <a:r>
              <a:rPr lang="en-US" dirty="0" smtClean="0">
                <a:solidFill>
                  <a:schemeClr val="bg1"/>
                </a:solidFill>
              </a:rPr>
              <a:t>337</a:t>
            </a:r>
            <a:endParaRPr lang="en-US" dirty="0">
              <a:solidFill>
                <a:schemeClr val="bg1"/>
              </a:solidFill>
            </a:endParaRPr>
          </a:p>
        </p:txBody>
      </p:sp>
    </p:spTree>
    <p:extLst>
      <p:ext uri="{BB962C8B-B14F-4D97-AF65-F5344CB8AC3E}">
        <p14:creationId xmlns:p14="http://schemas.microsoft.com/office/powerpoint/2010/main" val="2083690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2844205240"/>
              </p:ext>
            </p:extLst>
          </p:nvPr>
        </p:nvGraphicFramePr>
        <p:xfrm>
          <a:off x="762000" y="1524000"/>
          <a:ext cx="7620000" cy="485346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043490" y="381000"/>
            <a:ext cx="7024744" cy="1143000"/>
          </a:xfrm>
        </p:spPr>
        <p:txBody>
          <a:bodyPr/>
          <a:lstStyle/>
          <a:p>
            <a:r>
              <a:rPr lang="en-US" dirty="0"/>
              <a:t>Dispositions 2004 – </a:t>
            </a:r>
            <a:r>
              <a:rPr lang="en-US" dirty="0" smtClean="0"/>
              <a:t>2014</a:t>
            </a:r>
            <a:endParaRPr lang="en-US" dirty="0"/>
          </a:p>
        </p:txBody>
      </p:sp>
      <p:sp>
        <p:nvSpPr>
          <p:cNvPr id="3" name="Slide Number Placeholder 2"/>
          <p:cNvSpPr>
            <a:spLocks noGrp="1"/>
          </p:cNvSpPr>
          <p:nvPr>
            <p:ph type="sldNum" sz="quarter" idx="12"/>
          </p:nvPr>
        </p:nvSpPr>
        <p:spPr/>
        <p:txBody>
          <a:bodyPr/>
          <a:lstStyle/>
          <a:p>
            <a:fld id="{74437803-C102-4BDA-9889-43DBD551C6A1}" type="slidenum">
              <a:rPr lang="en-US" smtClean="0"/>
              <a:pPr/>
              <a:t>35</a:t>
            </a:fld>
            <a:endParaRPr lang="en-US" dirty="0"/>
          </a:p>
        </p:txBody>
      </p:sp>
      <p:grpSp>
        <p:nvGrpSpPr>
          <p:cNvPr id="12" name="Group 11"/>
          <p:cNvGrpSpPr/>
          <p:nvPr/>
        </p:nvGrpSpPr>
        <p:grpSpPr>
          <a:xfrm>
            <a:off x="5791200" y="5734924"/>
            <a:ext cx="2362200" cy="738664"/>
            <a:chOff x="5067300" y="5857875"/>
            <a:chExt cx="2362200" cy="738664"/>
          </a:xfrm>
        </p:grpSpPr>
        <p:sp>
          <p:nvSpPr>
            <p:cNvPr id="9" name="TextBox 8"/>
            <p:cNvSpPr txBox="1"/>
            <p:nvPr/>
          </p:nvSpPr>
          <p:spPr>
            <a:xfrm>
              <a:off x="5067300" y="5857875"/>
              <a:ext cx="2362200" cy="738664"/>
            </a:xfrm>
            <a:prstGeom prst="rect">
              <a:avLst/>
            </a:prstGeom>
            <a:noFill/>
          </p:spPr>
          <p:txBody>
            <a:bodyPr wrap="square" rtlCol="0">
              <a:spAutoFit/>
            </a:bodyPr>
            <a:lstStyle/>
            <a:p>
              <a:pPr algn="ctr"/>
              <a:r>
                <a:rPr lang="en-US" sz="1400" b="1" dirty="0" smtClean="0">
                  <a:latin typeface="Tahoma" panose="020B0604030504040204" pitchFamily="34" charset="0"/>
                  <a:ea typeface="Tahoma" panose="020B0604030504040204" pitchFamily="34" charset="0"/>
                  <a:cs typeface="Tahoma" panose="020B0604030504040204" pitchFamily="34" charset="0"/>
                </a:rPr>
                <a:t>Terminated Due</a:t>
              </a:r>
              <a:br>
                <a:rPr lang="en-US" sz="1400" b="1" dirty="0" smtClean="0">
                  <a:latin typeface="Tahoma" panose="020B0604030504040204" pitchFamily="34" charset="0"/>
                  <a:ea typeface="Tahoma" panose="020B0604030504040204" pitchFamily="34" charset="0"/>
                  <a:cs typeface="Tahoma" panose="020B0604030504040204" pitchFamily="34" charset="0"/>
                </a:rPr>
              </a:br>
              <a:r>
                <a:rPr lang="en-US" sz="1400" b="1" dirty="0" smtClean="0">
                  <a:latin typeface="Tahoma" panose="020B0604030504040204" pitchFamily="34" charset="0"/>
                  <a:ea typeface="Tahoma" panose="020B0604030504040204" pitchFamily="34" charset="0"/>
                  <a:cs typeface="Tahoma" panose="020B0604030504040204" pitchFamily="34" charset="0"/>
                </a:rPr>
                <a:t>to </a:t>
              </a:r>
              <a:r>
                <a:rPr lang="en-US" sz="1400" b="1" dirty="0" smtClean="0">
                  <a:latin typeface="Tahoma" panose="020B0604030504040204" pitchFamily="34" charset="0"/>
                  <a:ea typeface="Tahoma" panose="020B0604030504040204" pitchFamily="34" charset="0"/>
                  <a:cs typeface="Tahoma" panose="020B0604030504040204" pitchFamily="34" charset="0"/>
                </a:rPr>
                <a:t>Arbitration  </a:t>
              </a:r>
            </a:p>
            <a:p>
              <a:pPr algn="ctr"/>
              <a:r>
                <a:rPr lang="en-US" sz="1400" b="1" dirty="0" smtClean="0">
                  <a:latin typeface="Tahoma" panose="020B0604030504040204" pitchFamily="34" charset="0"/>
                  <a:ea typeface="Tahoma" panose="020B0604030504040204" pitchFamily="34" charset="0"/>
                  <a:cs typeface="Tahoma" panose="020B0604030504040204" pitchFamily="34" charset="0"/>
                </a:rPr>
                <a:t>1%</a:t>
              </a:r>
              <a:endParaRPr lang="en-US" sz="1400" b="1" dirty="0">
                <a:latin typeface="Tahoma" panose="020B0604030504040204" pitchFamily="34" charset="0"/>
                <a:ea typeface="Tahoma" panose="020B0604030504040204" pitchFamily="34" charset="0"/>
                <a:cs typeface="Tahoma" panose="020B0604030504040204" pitchFamily="34" charset="0"/>
              </a:endParaRPr>
            </a:p>
          </p:txBody>
        </p:sp>
        <p:cxnSp>
          <p:nvCxnSpPr>
            <p:cNvPr id="11" name="Elbow Connector 10"/>
            <p:cNvCxnSpPr/>
            <p:nvPr/>
          </p:nvCxnSpPr>
          <p:spPr>
            <a:xfrm rot="10800000">
              <a:off x="5219701" y="5857875"/>
              <a:ext cx="304800" cy="152400"/>
            </a:xfrm>
            <a:prstGeom prst="bentConnector3">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 Placeholder 4"/>
          <p:cNvSpPr txBox="1">
            <a:spLocks/>
          </p:cNvSpPr>
          <p:nvPr/>
        </p:nvSpPr>
        <p:spPr>
          <a:xfrm>
            <a:off x="4651375" y="52796"/>
            <a:ext cx="3502025" cy="533400"/>
          </a:xfrm>
          <a:prstGeom prst="rect">
            <a:avLst/>
          </a:prstGeom>
        </p:spPr>
        <p:txBody>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Tahoma" panose="020B0604030504040204" pitchFamily="34" charset="0"/>
                <a:ea typeface="Tahoma" panose="020B0604030504040204" pitchFamily="34" charset="0"/>
                <a:cs typeface="Tahoma" panose="020B0604030504040204"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ctr">
              <a:buNone/>
            </a:pPr>
            <a:r>
              <a:rPr lang="en-US" dirty="0">
                <a:solidFill>
                  <a:schemeClr val="bg1"/>
                </a:solidFill>
              </a:rPr>
              <a:t>Use of Section </a:t>
            </a:r>
            <a:r>
              <a:rPr lang="en-US" dirty="0" smtClean="0">
                <a:solidFill>
                  <a:schemeClr val="bg1"/>
                </a:solidFill>
              </a:rPr>
              <a:t>337</a:t>
            </a:r>
            <a:endParaRPr lang="en-US" dirty="0">
              <a:solidFill>
                <a:schemeClr val="bg1"/>
              </a:solidFill>
            </a:endParaRPr>
          </a:p>
        </p:txBody>
      </p:sp>
    </p:spTree>
    <p:extLst>
      <p:ext uri="{BB962C8B-B14F-4D97-AF65-F5344CB8AC3E}">
        <p14:creationId xmlns:p14="http://schemas.microsoft.com/office/powerpoint/2010/main" val="1500867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345" y="685800"/>
            <a:ext cx="7643310" cy="1143000"/>
          </a:xfrm>
        </p:spPr>
        <p:txBody>
          <a:bodyPr>
            <a:noAutofit/>
          </a:bodyPr>
          <a:lstStyle/>
          <a:p>
            <a:r>
              <a:rPr lang="en-US" altLang="zh-CN" sz="3400" dirty="0" smtClean="0"/>
              <a:t>Representative Usage </a:t>
            </a:r>
            <a:r>
              <a:rPr lang="en-US" altLang="zh-CN" sz="3400" dirty="0" smtClean="0"/>
              <a:t>by Non-U.S. Based Complainants (2013 </a:t>
            </a:r>
            <a:r>
              <a:rPr lang="en-US" altLang="zh-CN" sz="3400" dirty="0" smtClean="0"/>
              <a:t>- 2014)</a:t>
            </a:r>
            <a:endParaRPr lang="en-US" sz="3400" dirty="0"/>
          </a:p>
        </p:txBody>
      </p:sp>
      <p:sp>
        <p:nvSpPr>
          <p:cNvPr id="3" name="Slide Number Placeholder 2"/>
          <p:cNvSpPr>
            <a:spLocks noGrp="1"/>
          </p:cNvSpPr>
          <p:nvPr>
            <p:ph type="sldNum" sz="quarter" idx="12"/>
          </p:nvPr>
        </p:nvSpPr>
        <p:spPr/>
        <p:txBody>
          <a:bodyPr/>
          <a:lstStyle/>
          <a:p>
            <a:fld id="{74437803-C102-4BDA-9889-43DBD551C6A1}" type="slidenum">
              <a:rPr lang="en-US" smtClean="0"/>
              <a:pPr/>
              <a:t>36</a:t>
            </a:fld>
            <a:endParaRPr lang="en-US" dirty="0"/>
          </a:p>
        </p:txBody>
      </p:sp>
      <p:sp>
        <p:nvSpPr>
          <p:cNvPr id="4" name="Rectangle 3"/>
          <p:cNvSpPr/>
          <p:nvPr/>
        </p:nvSpPr>
        <p:spPr>
          <a:xfrm>
            <a:off x="2286000" y="3105835"/>
            <a:ext cx="4572000" cy="369332"/>
          </a:xfrm>
          <a:prstGeom prst="rect">
            <a:avLst/>
          </a:prstGeom>
        </p:spPr>
        <p:txBody>
          <a:bodyPr>
            <a:spAutoFit/>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85835569"/>
              </p:ext>
            </p:extLst>
          </p:nvPr>
        </p:nvGraphicFramePr>
        <p:xfrm>
          <a:off x="495300" y="2133600"/>
          <a:ext cx="8153400" cy="4023360"/>
        </p:xfrm>
        <a:graphic>
          <a:graphicData uri="http://schemas.openxmlformats.org/drawingml/2006/table">
            <a:tbl>
              <a:tblPr>
                <a:tableStyleId>{9DCAF9ED-07DC-4A11-8D7F-57B35C25682E}</a:tableStyleId>
              </a:tblPr>
              <a:tblGrid>
                <a:gridCol w="1752599"/>
                <a:gridCol w="6400801"/>
              </a:tblGrid>
              <a:tr h="228599">
                <a:tc>
                  <a:txBody>
                    <a:bodyPr/>
                    <a:lstStyle/>
                    <a:p>
                      <a:pPr marL="0" marR="0" algn="r">
                        <a:spcBef>
                          <a:spcPts val="0"/>
                        </a:spcBef>
                        <a:spcAft>
                          <a:spcPts val="0"/>
                        </a:spcAft>
                      </a:pPr>
                      <a:r>
                        <a:rPr lang="en-US" sz="1700" b="1" dirty="0" smtClean="0">
                          <a:latin typeface="Tahoma" panose="020B0604030504040204" pitchFamily="34" charset="0"/>
                          <a:ea typeface="Tahoma" panose="020B0604030504040204" pitchFamily="34" charset="0"/>
                          <a:cs typeface="Tahoma" panose="020B0604030504040204" pitchFamily="34" charset="0"/>
                        </a:rPr>
                        <a:t>Australia</a:t>
                      </a:r>
                      <a:endParaRPr lang="en-US" sz="17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a:spcBef>
                          <a:spcPts val="0"/>
                        </a:spcBef>
                        <a:spcAft>
                          <a:spcPts val="0"/>
                        </a:spcAft>
                      </a:pPr>
                      <a:r>
                        <a:rPr lang="en-US" sz="1700" dirty="0" smtClean="0">
                          <a:latin typeface="Tahoma" panose="020B0604030504040204" pitchFamily="34" charset="0"/>
                          <a:ea typeface="Tahoma" panose="020B0604030504040204" pitchFamily="34" charset="0"/>
                          <a:cs typeface="Tahoma" panose="020B0604030504040204" pitchFamily="34" charset="0"/>
                        </a:rPr>
                        <a:t>ResMed Ltd (2013)</a:t>
                      </a:r>
                      <a:endParaRPr lang="en-US" sz="1700" b="0" dirty="0">
                        <a:latin typeface="Tahoma" panose="020B0604030504040204" pitchFamily="34" charset="0"/>
                        <a:ea typeface="Tahoma" panose="020B0604030504040204" pitchFamily="34" charset="0"/>
                        <a:cs typeface="Tahoma" panose="020B0604030504040204" pitchFamily="34" charset="0"/>
                      </a:endParaRPr>
                    </a:p>
                  </a:txBody>
                  <a:tcPr/>
                </a:tc>
              </a:tr>
              <a:tr h="228599">
                <a:tc>
                  <a:txBody>
                    <a:bodyPr/>
                    <a:lstStyle/>
                    <a:p>
                      <a:pPr marL="0" marR="0" algn="r">
                        <a:spcBef>
                          <a:spcPts val="0"/>
                        </a:spcBef>
                        <a:spcAft>
                          <a:spcPts val="0"/>
                        </a:spcAft>
                      </a:pPr>
                      <a:r>
                        <a:rPr lang="en-US" sz="1700" b="1" dirty="0" smtClean="0">
                          <a:latin typeface="Tahoma" panose="020B0604030504040204" pitchFamily="34" charset="0"/>
                          <a:ea typeface="Tahoma" panose="020B0604030504040204" pitchFamily="34" charset="0"/>
                          <a:cs typeface="Tahoma" panose="020B0604030504040204" pitchFamily="34" charset="0"/>
                        </a:rPr>
                        <a:t>Belgium</a:t>
                      </a:r>
                      <a:endParaRPr lang="en-US" sz="17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a:spcBef>
                          <a:spcPts val="0"/>
                        </a:spcBef>
                        <a:spcAft>
                          <a:spcPts val="0"/>
                        </a:spcAft>
                      </a:pPr>
                      <a:r>
                        <a:rPr lang="en-US" sz="1700" dirty="0" smtClean="0">
                          <a:latin typeface="Tahoma" panose="020B0604030504040204" pitchFamily="34" charset="0"/>
                          <a:ea typeface="Tahoma" panose="020B0604030504040204" pitchFamily="34" charset="0"/>
                          <a:cs typeface="Tahoma" panose="020B0604030504040204" pitchFamily="34" charset="0"/>
                        </a:rPr>
                        <a:t>Federal-Mogul S.A. (2013)</a:t>
                      </a:r>
                      <a:endParaRPr lang="en-US" sz="1700" b="0" dirty="0">
                        <a:latin typeface="Tahoma" panose="020B0604030504040204" pitchFamily="34" charset="0"/>
                        <a:ea typeface="Tahoma" panose="020B0604030504040204" pitchFamily="34" charset="0"/>
                        <a:cs typeface="Tahoma" panose="020B0604030504040204" pitchFamily="34" charset="0"/>
                      </a:endParaRPr>
                    </a:p>
                  </a:txBody>
                  <a:tcPr/>
                </a:tc>
              </a:tr>
              <a:tr h="364229">
                <a:tc>
                  <a:txBody>
                    <a:bodyPr/>
                    <a:lstStyle/>
                    <a:p>
                      <a:pPr marL="0" marR="0" algn="r">
                        <a:spcBef>
                          <a:spcPts val="0"/>
                        </a:spcBef>
                        <a:spcAft>
                          <a:spcPts val="0"/>
                        </a:spcAft>
                      </a:pPr>
                      <a:r>
                        <a:rPr lang="en-US" sz="1700" b="1" dirty="0">
                          <a:latin typeface="Tahoma" panose="020B0604030504040204" pitchFamily="34" charset="0"/>
                          <a:ea typeface="Tahoma" panose="020B0604030504040204" pitchFamily="34" charset="0"/>
                          <a:cs typeface="Tahoma" panose="020B0604030504040204" pitchFamily="34" charset="0"/>
                        </a:rPr>
                        <a:t>Canada</a:t>
                      </a:r>
                    </a:p>
                  </a:txBody>
                  <a:tcPr/>
                </a:tc>
                <a:tc>
                  <a:txBody>
                    <a:bodyPr/>
                    <a:lstStyle/>
                    <a:p>
                      <a:pPr marL="0" marR="0">
                        <a:spcBef>
                          <a:spcPts val="0"/>
                        </a:spcBef>
                        <a:spcAft>
                          <a:spcPts val="0"/>
                        </a:spcAft>
                      </a:pPr>
                      <a:r>
                        <a:rPr lang="en-US" sz="1700" kern="1200" dirty="0" smtClean="0">
                          <a:latin typeface="Tahoma" panose="020B0604030504040204" pitchFamily="34" charset="0"/>
                          <a:ea typeface="Tahoma" panose="020B0604030504040204" pitchFamily="34" charset="0"/>
                          <a:cs typeface="Tahoma" panose="020B0604030504040204" pitchFamily="34" charset="0"/>
                        </a:rPr>
                        <a:t>Neptune Technologies &amp; Bioresources Inc.; </a:t>
                      </a:r>
                      <a:r>
                        <a:rPr lang="en-US" sz="1700" kern="1200" dirty="0" smtClean="0">
                          <a:latin typeface="Tahoma" panose="020B0604030504040204" pitchFamily="34" charset="0"/>
                          <a:ea typeface="Tahoma" panose="020B0604030504040204" pitchFamily="34" charset="0"/>
                          <a:cs typeface="Tahoma" panose="020B0604030504040204" pitchFamily="34" charset="0"/>
                        </a:rPr>
                        <a:t/>
                      </a:r>
                      <a:br>
                        <a:rPr lang="en-US" sz="1700" kern="1200" dirty="0" smtClean="0">
                          <a:latin typeface="Tahoma" panose="020B0604030504040204" pitchFamily="34" charset="0"/>
                          <a:ea typeface="Tahoma" panose="020B0604030504040204" pitchFamily="34" charset="0"/>
                          <a:cs typeface="Tahoma" panose="020B0604030504040204" pitchFamily="34" charset="0"/>
                        </a:rPr>
                      </a:br>
                      <a:r>
                        <a:rPr lang="en-US" sz="1700" kern="1200" dirty="0" smtClean="0">
                          <a:latin typeface="Tahoma" panose="020B0604030504040204" pitchFamily="34" charset="0"/>
                          <a:ea typeface="Tahoma" panose="020B0604030504040204" pitchFamily="34" charset="0"/>
                          <a:cs typeface="Tahoma" panose="020B0604030504040204" pitchFamily="34" charset="0"/>
                        </a:rPr>
                        <a:t>Acasta </a:t>
                      </a:r>
                      <a:r>
                        <a:rPr lang="en-US" sz="1700" kern="1200" dirty="0" smtClean="0">
                          <a:latin typeface="Tahoma" panose="020B0604030504040204" pitchFamily="34" charset="0"/>
                          <a:ea typeface="Tahoma" panose="020B0604030504040204" pitchFamily="34" charset="0"/>
                          <a:cs typeface="Tahoma" panose="020B0604030504040204" pitchFamily="34" charset="0"/>
                        </a:rPr>
                        <a:t>Pharma Inc. (2013</a:t>
                      </a:r>
                      <a:r>
                        <a:rPr lang="en-US" sz="1700" kern="1200" dirty="0" smtClean="0">
                          <a:latin typeface="Tahoma" panose="020B0604030504040204" pitchFamily="34" charset="0"/>
                          <a:ea typeface="Tahoma" panose="020B0604030504040204" pitchFamily="34" charset="0"/>
                          <a:cs typeface="Tahoma" panose="020B0604030504040204" pitchFamily="34" charset="0"/>
                        </a:rPr>
                        <a:t>); </a:t>
                      </a:r>
                      <a:r>
                        <a:rPr lang="en-US" sz="1700" kern="1200" baseline="0" dirty="0" smtClean="0">
                          <a:latin typeface="Tahoma" panose="020B0604030504040204" pitchFamily="34" charset="0"/>
                          <a:ea typeface="Tahoma" panose="020B0604030504040204" pitchFamily="34" charset="0"/>
                          <a:cs typeface="Tahoma" panose="020B0604030504040204" pitchFamily="34" charset="0"/>
                        </a:rPr>
                        <a:t>ViXS </a:t>
                      </a:r>
                      <a:r>
                        <a:rPr lang="en-US" sz="1700" kern="1200" baseline="0" dirty="0" smtClean="0">
                          <a:latin typeface="Tahoma" panose="020B0604030504040204" pitchFamily="34" charset="0"/>
                          <a:ea typeface="Tahoma" panose="020B0604030504040204" pitchFamily="34" charset="0"/>
                          <a:cs typeface="Tahoma" panose="020B0604030504040204" pitchFamily="34" charset="0"/>
                        </a:rPr>
                        <a:t>Systems, Inc. (2014)</a:t>
                      </a:r>
                      <a:endParaRPr lang="en-US" sz="1700" b="0" dirty="0">
                        <a:latin typeface="Tahoma" panose="020B0604030504040204" pitchFamily="34" charset="0"/>
                        <a:ea typeface="Tahoma" panose="020B0604030504040204" pitchFamily="34" charset="0"/>
                        <a:cs typeface="Tahoma" panose="020B0604030504040204" pitchFamily="34" charset="0"/>
                      </a:endParaRPr>
                    </a:p>
                  </a:txBody>
                  <a:tcPr/>
                </a:tc>
              </a:tr>
              <a:tr h="0">
                <a:tc>
                  <a:txBody>
                    <a:bodyPr/>
                    <a:lstStyle/>
                    <a:p>
                      <a:pPr marL="0" marR="0" algn="r">
                        <a:spcBef>
                          <a:spcPts val="0"/>
                        </a:spcBef>
                        <a:spcAft>
                          <a:spcPts val="0"/>
                        </a:spcAft>
                      </a:pPr>
                      <a:r>
                        <a:rPr lang="en-US" sz="1700" b="1" dirty="0" smtClean="0">
                          <a:latin typeface="Tahoma" panose="020B0604030504040204" pitchFamily="34" charset="0"/>
                          <a:ea typeface="Tahoma" panose="020B0604030504040204" pitchFamily="34" charset="0"/>
                          <a:cs typeface="Tahoma" panose="020B0604030504040204" pitchFamily="34" charset="0"/>
                        </a:rPr>
                        <a:t>China</a:t>
                      </a:r>
                      <a:endParaRPr lang="en-US" sz="17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a:spcBef>
                          <a:spcPts val="0"/>
                        </a:spcBef>
                        <a:spcAft>
                          <a:spcPts val="0"/>
                        </a:spcAft>
                      </a:pPr>
                      <a:r>
                        <a:rPr lang="en-US" sz="1700" dirty="0" smtClean="0">
                          <a:latin typeface="Tahoma" panose="020B0604030504040204" pitchFamily="34" charset="0"/>
                          <a:ea typeface="Tahoma" panose="020B0604030504040204" pitchFamily="34" charset="0"/>
                          <a:cs typeface="Tahoma" panose="020B0604030504040204" pitchFamily="34" charset="0"/>
                        </a:rPr>
                        <a:t>Fellowes Office Products (Suzhou)</a:t>
                      </a:r>
                      <a:r>
                        <a:rPr lang="en-US" sz="1700" baseline="0" dirty="0" smtClean="0">
                          <a:latin typeface="Tahoma" panose="020B0604030504040204" pitchFamily="34" charset="0"/>
                          <a:ea typeface="Tahoma" panose="020B0604030504040204" pitchFamily="34" charset="0"/>
                          <a:cs typeface="Tahoma" panose="020B0604030504040204" pitchFamily="34" charset="0"/>
                        </a:rPr>
                        <a:t> Co. Ltd </a:t>
                      </a:r>
                      <a:r>
                        <a:rPr lang="en-US" sz="1700" dirty="0" smtClean="0">
                          <a:latin typeface="Tahoma" panose="020B0604030504040204" pitchFamily="34" charset="0"/>
                          <a:ea typeface="Tahoma" panose="020B0604030504040204" pitchFamily="34" charset="0"/>
                          <a:cs typeface="Tahoma" panose="020B0604030504040204" pitchFamily="34" charset="0"/>
                        </a:rPr>
                        <a:t>(2013)</a:t>
                      </a:r>
                      <a:endParaRPr lang="en-US" sz="1700" b="0" dirty="0">
                        <a:latin typeface="Tahoma" panose="020B0604030504040204" pitchFamily="34" charset="0"/>
                        <a:ea typeface="Tahoma" panose="020B0604030504040204" pitchFamily="34" charset="0"/>
                        <a:cs typeface="Tahoma" panose="020B0604030504040204" pitchFamily="34" charset="0"/>
                      </a:endParaRPr>
                    </a:p>
                  </a:txBody>
                  <a:tcPr/>
                </a:tc>
              </a:tr>
              <a:tr h="47183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b="1" dirty="0" smtClean="0">
                          <a:latin typeface="Tahoma" panose="020B0604030504040204" pitchFamily="34" charset="0"/>
                          <a:ea typeface="Tahoma" panose="020B0604030504040204" pitchFamily="34" charset="0"/>
                          <a:cs typeface="Tahoma" panose="020B0604030504040204" pitchFamily="34" charset="0"/>
                        </a:rPr>
                        <a:t>Japan</a:t>
                      </a:r>
                    </a:p>
                    <a:p>
                      <a:pPr marL="0" marR="0" algn="r">
                        <a:spcBef>
                          <a:spcPts val="0"/>
                        </a:spcBef>
                        <a:spcAft>
                          <a:spcPts val="0"/>
                        </a:spcAft>
                      </a:pPr>
                      <a:endParaRPr lang="en-US" sz="17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a:spcBef>
                          <a:spcPts val="0"/>
                        </a:spcBef>
                        <a:spcAft>
                          <a:spcPts val="0"/>
                        </a:spcAft>
                      </a:pPr>
                      <a:r>
                        <a:rPr lang="en-US" sz="1700" kern="1200" dirty="0" smtClean="0">
                          <a:latin typeface="Tahoma" panose="020B0604030504040204" pitchFamily="34" charset="0"/>
                          <a:ea typeface="Tahoma" panose="020B0604030504040204" pitchFamily="34" charset="0"/>
                          <a:cs typeface="Tahoma" panose="020B0604030504040204" pitchFamily="34" charset="0"/>
                        </a:rPr>
                        <a:t>Toyo Tire &amp; Rubber Co., Ltd.; Furuno Electric Co., Ltd. (2013</a:t>
                      </a:r>
                      <a:r>
                        <a:rPr lang="en-US" sz="1700" kern="1200" dirty="0" smtClean="0">
                          <a:latin typeface="Tahoma" panose="020B0604030504040204" pitchFamily="34" charset="0"/>
                          <a:ea typeface="Tahoma" panose="020B0604030504040204" pitchFamily="34" charset="0"/>
                          <a:cs typeface="Tahoma" panose="020B0604030504040204" pitchFamily="34" charset="0"/>
                        </a:rPr>
                        <a:t>); Canon</a:t>
                      </a:r>
                      <a:r>
                        <a:rPr lang="en-US" sz="1700" kern="1200" baseline="0" dirty="0" smtClean="0">
                          <a:latin typeface="Tahoma" panose="020B0604030504040204" pitchFamily="34" charset="0"/>
                          <a:ea typeface="Tahoma" panose="020B0604030504040204" pitchFamily="34" charset="0"/>
                          <a:cs typeface="Tahoma" panose="020B0604030504040204" pitchFamily="34" charset="0"/>
                        </a:rPr>
                        <a:t> </a:t>
                      </a:r>
                      <a:r>
                        <a:rPr lang="en-US" sz="1700" kern="1200" baseline="0" dirty="0" smtClean="0">
                          <a:latin typeface="Tahoma" panose="020B0604030504040204" pitchFamily="34" charset="0"/>
                          <a:ea typeface="Tahoma" panose="020B0604030504040204" pitchFamily="34" charset="0"/>
                          <a:cs typeface="Tahoma" panose="020B0604030504040204" pitchFamily="34" charset="0"/>
                        </a:rPr>
                        <a:t>Inc. (2014)</a:t>
                      </a:r>
                      <a:endParaRPr lang="en-US" sz="1700" b="0" dirty="0">
                        <a:latin typeface="Tahoma" panose="020B0604030504040204" pitchFamily="34" charset="0"/>
                        <a:ea typeface="Tahoma" panose="020B0604030504040204" pitchFamily="34" charset="0"/>
                        <a:cs typeface="Tahoma" panose="020B0604030504040204" pitchFamily="34" charset="0"/>
                      </a:endParaRPr>
                    </a:p>
                  </a:txBody>
                  <a:tcPr/>
                </a:tc>
              </a:tr>
              <a:tr h="0">
                <a:tc>
                  <a:txBody>
                    <a:bodyPr/>
                    <a:lstStyle/>
                    <a:p>
                      <a:pPr marL="0" marR="0" algn="r">
                        <a:spcBef>
                          <a:spcPts val="0"/>
                        </a:spcBef>
                        <a:spcAft>
                          <a:spcPts val="0"/>
                        </a:spcAft>
                      </a:pPr>
                      <a:r>
                        <a:rPr lang="en-US" sz="1700" b="1" dirty="0" smtClean="0">
                          <a:latin typeface="Tahoma" panose="020B0604030504040204" pitchFamily="34" charset="0"/>
                          <a:ea typeface="Tahoma" panose="020B0604030504040204" pitchFamily="34" charset="0"/>
                          <a:cs typeface="Tahoma" panose="020B0604030504040204" pitchFamily="34" charset="0"/>
                        </a:rPr>
                        <a:t>Korea</a:t>
                      </a:r>
                      <a:endParaRPr lang="en-US" sz="17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latin typeface="Tahoma" panose="020B0604030504040204" pitchFamily="34" charset="0"/>
                          <a:ea typeface="Tahoma" panose="020B0604030504040204" pitchFamily="34" charset="0"/>
                          <a:cs typeface="Tahoma" panose="020B0604030504040204" pitchFamily="34" charset="0"/>
                        </a:rPr>
                        <a:t>Samsung Electronics Co., Ltd. (2013)</a:t>
                      </a:r>
                      <a:endParaRPr lang="en-US" sz="1700" b="0" dirty="0">
                        <a:latin typeface="Tahoma" panose="020B0604030504040204" pitchFamily="34" charset="0"/>
                        <a:ea typeface="Tahoma" panose="020B0604030504040204" pitchFamily="34" charset="0"/>
                        <a:cs typeface="Tahoma" panose="020B0604030504040204" pitchFamily="34" charset="0"/>
                      </a:endParaRPr>
                    </a:p>
                  </a:txBody>
                  <a:tcPr/>
                </a:tc>
              </a:tr>
              <a:tr h="0">
                <a:tc>
                  <a:txBody>
                    <a:bodyPr/>
                    <a:lstStyle/>
                    <a:p>
                      <a:pPr marL="0" marR="0" algn="r">
                        <a:spcBef>
                          <a:spcPts val="0"/>
                        </a:spcBef>
                        <a:spcAft>
                          <a:spcPts val="0"/>
                        </a:spcAft>
                      </a:pPr>
                      <a:r>
                        <a:rPr lang="en-US" sz="1700" b="1" dirty="0" smtClean="0">
                          <a:latin typeface="Tahoma" panose="020B0604030504040204" pitchFamily="34" charset="0"/>
                          <a:ea typeface="Tahoma" panose="020B0604030504040204" pitchFamily="34" charset="0"/>
                          <a:cs typeface="Tahoma" panose="020B0604030504040204" pitchFamily="34" charset="0"/>
                        </a:rPr>
                        <a:t>Mexico</a:t>
                      </a:r>
                      <a:endParaRPr lang="en-US" sz="17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a:spcBef>
                          <a:spcPts val="0"/>
                        </a:spcBef>
                        <a:spcAft>
                          <a:spcPts val="0"/>
                        </a:spcAft>
                      </a:pPr>
                      <a:r>
                        <a:rPr lang="en-US" sz="1700" dirty="0" smtClean="0">
                          <a:latin typeface="Tahoma" panose="020B0604030504040204" pitchFamily="34" charset="0"/>
                          <a:ea typeface="Tahoma" panose="020B0604030504040204" pitchFamily="34" charset="0"/>
                          <a:cs typeface="Tahoma" panose="020B0604030504040204" pitchFamily="34" charset="0"/>
                        </a:rPr>
                        <a:t>Delmex de Juarez</a:t>
                      </a:r>
                      <a:r>
                        <a:rPr lang="en-US" sz="1700" baseline="0" dirty="0" smtClean="0">
                          <a:latin typeface="Tahoma" panose="020B0604030504040204" pitchFamily="34" charset="0"/>
                          <a:ea typeface="Tahoma" panose="020B0604030504040204" pitchFamily="34" charset="0"/>
                          <a:cs typeface="Tahoma" panose="020B0604030504040204" pitchFamily="34" charset="0"/>
                        </a:rPr>
                        <a:t> S. de R.L. de C.V. (2014)</a:t>
                      </a:r>
                      <a:endParaRPr lang="en-US" sz="1700" b="0" dirty="0">
                        <a:latin typeface="Tahoma" panose="020B0604030504040204" pitchFamily="34" charset="0"/>
                        <a:ea typeface="Tahoma" panose="020B0604030504040204" pitchFamily="34" charset="0"/>
                        <a:cs typeface="Tahoma" panose="020B0604030504040204" pitchFamily="34" charset="0"/>
                      </a:endParaRPr>
                    </a:p>
                  </a:txBody>
                  <a:tcPr/>
                </a:tc>
              </a:tr>
              <a:tr h="0">
                <a:tc>
                  <a:txBody>
                    <a:bodyPr/>
                    <a:lstStyle/>
                    <a:p>
                      <a:pPr marL="0" marR="0" algn="r">
                        <a:spcBef>
                          <a:spcPts val="0"/>
                        </a:spcBef>
                        <a:spcAft>
                          <a:spcPts val="0"/>
                        </a:spcAft>
                      </a:pPr>
                      <a:r>
                        <a:rPr lang="en-US" sz="1700" b="1" dirty="0" smtClean="0">
                          <a:latin typeface="Tahoma" panose="020B0604030504040204" pitchFamily="34" charset="0"/>
                          <a:ea typeface="Tahoma" panose="020B0604030504040204" pitchFamily="34" charset="0"/>
                          <a:cs typeface="Tahoma" panose="020B0604030504040204" pitchFamily="34" charset="0"/>
                        </a:rPr>
                        <a:t>Norway</a:t>
                      </a:r>
                      <a:endParaRPr lang="en-US" sz="17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a:spcBef>
                          <a:spcPts val="0"/>
                        </a:spcBef>
                        <a:spcAft>
                          <a:spcPts val="0"/>
                        </a:spcAft>
                      </a:pPr>
                      <a:r>
                        <a:rPr lang="en-US" sz="1700" dirty="0" smtClean="0">
                          <a:latin typeface="Tahoma" panose="020B0604030504040204" pitchFamily="34" charset="0"/>
                          <a:ea typeface="Tahoma" panose="020B0604030504040204" pitchFamily="34" charset="0"/>
                          <a:cs typeface="Tahoma" panose="020B0604030504040204" pitchFamily="34" charset="0"/>
                        </a:rPr>
                        <a:t>Navico Holding AS (2013 and 2014)</a:t>
                      </a:r>
                      <a:endParaRPr lang="en-US" sz="1700" b="0" dirty="0">
                        <a:latin typeface="Tahoma" panose="020B0604030504040204" pitchFamily="34" charset="0"/>
                        <a:ea typeface="Tahoma" panose="020B0604030504040204" pitchFamily="34" charset="0"/>
                        <a:cs typeface="Tahoma" panose="020B0604030504040204" pitchFamily="34" charset="0"/>
                      </a:endParaRPr>
                    </a:p>
                  </a:txBody>
                  <a:tcPr/>
                </a:tc>
              </a:tr>
              <a:tr h="0">
                <a:tc>
                  <a:txBody>
                    <a:bodyPr/>
                    <a:lstStyle/>
                    <a:p>
                      <a:pPr marL="0" marR="0" algn="r">
                        <a:spcBef>
                          <a:spcPts val="0"/>
                        </a:spcBef>
                        <a:spcAft>
                          <a:spcPts val="0"/>
                        </a:spcAft>
                      </a:pPr>
                      <a:r>
                        <a:rPr lang="en-US" sz="1700" b="1" dirty="0">
                          <a:latin typeface="Tahoma" panose="020B0604030504040204" pitchFamily="34" charset="0"/>
                          <a:ea typeface="Tahoma" panose="020B0604030504040204" pitchFamily="34" charset="0"/>
                          <a:cs typeface="Tahoma" panose="020B0604030504040204" pitchFamily="34" charset="0"/>
                        </a:rPr>
                        <a:t>Switzerland</a:t>
                      </a:r>
                    </a:p>
                  </a:txBody>
                  <a:tcPr/>
                </a:tc>
                <a:tc>
                  <a:txBody>
                    <a:bodyPr/>
                    <a:lstStyle/>
                    <a:p>
                      <a:pPr marL="0" marR="0">
                        <a:spcBef>
                          <a:spcPts val="0"/>
                        </a:spcBef>
                        <a:spcAft>
                          <a:spcPts val="0"/>
                        </a:spcAft>
                      </a:pPr>
                      <a:r>
                        <a:rPr lang="en-US" sz="1700" kern="1200" dirty="0" smtClean="0">
                          <a:latin typeface="Tahoma" panose="020B0604030504040204" pitchFamily="34" charset="0"/>
                          <a:ea typeface="Tahoma" panose="020B0604030504040204" pitchFamily="34" charset="0"/>
                          <a:cs typeface="Tahoma" panose="020B0604030504040204" pitchFamily="34" charset="0"/>
                        </a:rPr>
                        <a:t>Tyco Fire &amp; Security GmbH; Baxter Healthcare SA (2014)</a:t>
                      </a:r>
                      <a:endParaRPr lang="en-US" sz="1700" b="0" dirty="0">
                        <a:latin typeface="Tahoma" panose="020B0604030504040204" pitchFamily="34" charset="0"/>
                        <a:ea typeface="Tahoma" panose="020B0604030504040204" pitchFamily="34" charset="0"/>
                        <a:cs typeface="Tahoma" panose="020B0604030504040204" pitchFamily="34" charset="0"/>
                      </a:endParaRPr>
                    </a:p>
                  </a:txBody>
                  <a:tcPr/>
                </a:tc>
              </a:tr>
              <a:tr h="0">
                <a:tc>
                  <a:txBody>
                    <a:bodyPr/>
                    <a:lstStyle/>
                    <a:p>
                      <a:pPr marL="0" marR="0" algn="r">
                        <a:spcBef>
                          <a:spcPts val="0"/>
                        </a:spcBef>
                        <a:spcAft>
                          <a:spcPts val="0"/>
                        </a:spcAft>
                      </a:pPr>
                      <a:r>
                        <a:rPr lang="en-US" sz="1700" b="1" dirty="0">
                          <a:latin typeface="Tahoma" panose="020B0604030504040204" pitchFamily="34" charset="0"/>
                          <a:ea typeface="Tahoma" panose="020B0604030504040204" pitchFamily="34" charset="0"/>
                          <a:cs typeface="Tahoma" panose="020B0604030504040204" pitchFamily="34" charset="0"/>
                        </a:rPr>
                        <a:t>Taiwan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kern="1200" dirty="0" smtClean="0">
                          <a:latin typeface="Tahoma" panose="020B0604030504040204" pitchFamily="34" charset="0"/>
                          <a:ea typeface="Tahoma" panose="020B0604030504040204" pitchFamily="34" charset="0"/>
                          <a:cs typeface="Tahoma" panose="020B0604030504040204" pitchFamily="34" charset="0"/>
                        </a:rPr>
                        <a:t>Macronix International Co., Ltd. (2014)</a:t>
                      </a:r>
                      <a:endParaRPr lang="en-US" sz="1700" b="0" dirty="0">
                        <a:latin typeface="Tahoma" panose="020B0604030504040204" pitchFamily="34" charset="0"/>
                        <a:ea typeface="Tahoma" panose="020B0604030504040204" pitchFamily="34" charset="0"/>
                        <a:cs typeface="Tahoma" panose="020B0604030504040204" pitchFamily="34" charset="0"/>
                      </a:endParaRPr>
                    </a:p>
                  </a:txBody>
                  <a:tcPr/>
                </a:tc>
              </a:tr>
            </a:tbl>
          </a:graphicData>
        </a:graphic>
      </p:graphicFrame>
      <p:sp>
        <p:nvSpPr>
          <p:cNvPr id="6" name="Text Placeholder 4"/>
          <p:cNvSpPr txBox="1">
            <a:spLocks/>
          </p:cNvSpPr>
          <p:nvPr/>
        </p:nvSpPr>
        <p:spPr>
          <a:xfrm>
            <a:off x="4651375" y="52796"/>
            <a:ext cx="3502025" cy="533400"/>
          </a:xfrm>
          <a:prstGeom prst="rect">
            <a:avLst/>
          </a:prstGeom>
        </p:spPr>
        <p:txBody>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Tahoma" panose="020B0604030504040204" pitchFamily="34" charset="0"/>
                <a:ea typeface="Tahoma" panose="020B0604030504040204" pitchFamily="34" charset="0"/>
                <a:cs typeface="Tahoma" panose="020B0604030504040204"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ctr">
              <a:buNone/>
            </a:pPr>
            <a:r>
              <a:rPr lang="en-US" dirty="0">
                <a:solidFill>
                  <a:schemeClr val="bg1"/>
                </a:solidFill>
              </a:rPr>
              <a:t>Use of Section </a:t>
            </a:r>
            <a:r>
              <a:rPr lang="en-US" dirty="0" smtClean="0">
                <a:solidFill>
                  <a:schemeClr val="bg1"/>
                </a:solidFill>
              </a:rPr>
              <a:t>337</a:t>
            </a:r>
            <a:endParaRPr lang="en-US" dirty="0">
              <a:solidFill>
                <a:schemeClr val="bg1"/>
              </a:solidFill>
            </a:endParaRPr>
          </a:p>
        </p:txBody>
      </p:sp>
    </p:spTree>
    <p:extLst>
      <p:ext uri="{BB962C8B-B14F-4D97-AF65-F5344CB8AC3E}">
        <p14:creationId xmlns:p14="http://schemas.microsoft.com/office/powerpoint/2010/main" val="4147038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09600"/>
            <a:ext cx="7024744" cy="1143000"/>
          </a:xfrm>
        </p:spPr>
        <p:txBody>
          <a:bodyPr>
            <a:normAutofit/>
          </a:bodyPr>
          <a:lstStyle/>
          <a:p>
            <a:r>
              <a:rPr lang="en-US" sz="3200" dirty="0" smtClean="0"/>
              <a:t>Indian Companies Have Been Named</a:t>
            </a:r>
            <a:br>
              <a:rPr lang="en-US" sz="3200" dirty="0" smtClean="0"/>
            </a:br>
            <a:r>
              <a:rPr lang="en-US" sz="3200" dirty="0" smtClean="0"/>
              <a:t>as Respondents under Section 337</a:t>
            </a:r>
            <a:endParaRPr lang="en-US" sz="3200" dirty="0"/>
          </a:p>
        </p:txBody>
      </p:sp>
      <p:sp>
        <p:nvSpPr>
          <p:cNvPr id="4" name="Slide Number Placeholder 3"/>
          <p:cNvSpPr>
            <a:spLocks noGrp="1"/>
          </p:cNvSpPr>
          <p:nvPr>
            <p:ph type="sldNum" sz="quarter" idx="12"/>
          </p:nvPr>
        </p:nvSpPr>
        <p:spPr/>
        <p:txBody>
          <a:bodyPr/>
          <a:lstStyle/>
          <a:p>
            <a:fld id="{F7B8A778-2DD6-464E-965B-F8C782DA3626}" type="slidenum">
              <a:rPr lang="en-US" smtClean="0"/>
              <a:t>37</a:t>
            </a:fld>
            <a:endParaRPr lang="en-US" dirty="0"/>
          </a:p>
        </p:txBody>
      </p:sp>
      <p:sp>
        <p:nvSpPr>
          <p:cNvPr id="5" name="Text Placeholder 4"/>
          <p:cNvSpPr>
            <a:spLocks noGrp="1"/>
          </p:cNvSpPr>
          <p:nvPr>
            <p:ph type="body" sz="quarter" idx="13"/>
          </p:nvPr>
        </p:nvSpPr>
        <p:spPr/>
        <p:txBody>
          <a:bodyPr/>
          <a:lstStyle/>
          <a:p>
            <a:r>
              <a:rPr lang="en-US" dirty="0"/>
              <a:t>Use of Section </a:t>
            </a:r>
            <a:r>
              <a:rPr lang="en-US" dirty="0" smtClean="0"/>
              <a:t>337</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277440998"/>
              </p:ext>
            </p:extLst>
          </p:nvPr>
        </p:nvGraphicFramePr>
        <p:xfrm>
          <a:off x="495300" y="1981200"/>
          <a:ext cx="8153400" cy="4380896"/>
        </p:xfrm>
        <a:graphic>
          <a:graphicData uri="http://schemas.openxmlformats.org/drawingml/2006/table">
            <a:tbl>
              <a:tblPr>
                <a:tableStyleId>{9DCAF9ED-07DC-4A11-8D7F-57B35C25682E}</a:tableStyleId>
              </a:tblPr>
              <a:tblGrid>
                <a:gridCol w="800100"/>
                <a:gridCol w="4419600"/>
                <a:gridCol w="2933700"/>
              </a:tblGrid>
              <a:tr h="228599">
                <a:tc>
                  <a:txBody>
                    <a:bodyPr/>
                    <a:lstStyle/>
                    <a:p>
                      <a:r>
                        <a:rPr lang="en-US" sz="1650" b="1" dirty="0" smtClean="0">
                          <a:latin typeface="Tahoma" panose="020B0604030504040204" pitchFamily="34" charset="0"/>
                          <a:ea typeface="Tahoma" panose="020B0604030504040204" pitchFamily="34" charset="0"/>
                          <a:cs typeface="Tahoma" panose="020B0604030504040204" pitchFamily="34" charset="0"/>
                        </a:rPr>
                        <a:t>933</a:t>
                      </a:r>
                      <a:endParaRPr lang="en-US" sz="1650" b="1" i="1" dirty="0">
                        <a:latin typeface="Tahoma" panose="020B0604030504040204" pitchFamily="34" charset="0"/>
                        <a:ea typeface="Tahoma" panose="020B0604030504040204" pitchFamily="34" charset="0"/>
                        <a:cs typeface="Tahoma" panose="020B0604030504040204" pitchFamily="34" charset="0"/>
                      </a:endParaRPr>
                    </a:p>
                  </a:txBody>
                  <a:tcPr marL="137160" marR="13716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50" i="0" kern="1200" dirty="0" smtClean="0">
                          <a:solidFill>
                            <a:schemeClr val="dk1"/>
                          </a:solidFill>
                          <a:latin typeface="Tahoma" panose="020B0604030504040204" pitchFamily="34" charset="0"/>
                          <a:ea typeface="Tahoma" panose="020B0604030504040204" pitchFamily="34" charset="0"/>
                          <a:cs typeface="Tahoma" panose="020B0604030504040204" pitchFamily="34" charset="0"/>
                        </a:rPr>
                        <a:t>Stainless Steel Products, Certain Processes for Manufacturing or Relating to Same, &amp; Certain Products Containing Same</a:t>
                      </a:r>
                    </a:p>
                  </a:txBody>
                  <a:tcPr marL="137160" marR="137160">
                    <a:noFill/>
                  </a:tcPr>
                </a:tc>
                <a:tc>
                  <a:txBody>
                    <a:bodyPr/>
                    <a:lstStyle/>
                    <a:p>
                      <a:r>
                        <a:rPr lang="en-US" sz="1650" b="0" dirty="0" smtClean="0">
                          <a:latin typeface="Tahoma" panose="020B0604030504040204" pitchFamily="34" charset="0"/>
                          <a:ea typeface="Tahoma" panose="020B0604030504040204" pitchFamily="34" charset="0"/>
                          <a:cs typeface="Tahoma" panose="020B0604030504040204" pitchFamily="34" charset="0"/>
                        </a:rPr>
                        <a:t>Bebitz Flanges Works Pvt. Ltd., Viraj Holdings P. Ltd., Viraj Profiles Limited</a:t>
                      </a:r>
                      <a:endParaRPr lang="en-US" sz="1650" b="0" dirty="0">
                        <a:latin typeface="Tahoma" panose="020B0604030504040204" pitchFamily="34" charset="0"/>
                        <a:ea typeface="Tahoma" panose="020B0604030504040204" pitchFamily="34" charset="0"/>
                        <a:cs typeface="Tahoma" panose="020B0604030504040204" pitchFamily="34" charset="0"/>
                      </a:endParaRPr>
                    </a:p>
                  </a:txBody>
                  <a:tcPr marL="137160" marR="137160">
                    <a:noFill/>
                  </a:tcPr>
                </a:tc>
              </a:tr>
              <a:tr h="228599">
                <a:tc>
                  <a:txBody>
                    <a:bodyPr/>
                    <a:lstStyle/>
                    <a:p>
                      <a:r>
                        <a:rPr lang="en-US" sz="1650" b="1" dirty="0" smtClean="0">
                          <a:latin typeface="Tahoma" panose="020B0604030504040204" pitchFamily="34" charset="0"/>
                          <a:ea typeface="Tahoma" panose="020B0604030504040204" pitchFamily="34" charset="0"/>
                          <a:cs typeface="Tahoma" panose="020B0604030504040204" pitchFamily="34" charset="0"/>
                        </a:rPr>
                        <a:t>766</a:t>
                      </a:r>
                      <a:endParaRPr lang="en-US" sz="1650" b="1" dirty="0">
                        <a:latin typeface="Tahoma" panose="020B0604030504040204" pitchFamily="34" charset="0"/>
                        <a:ea typeface="Tahoma" panose="020B0604030504040204" pitchFamily="34" charset="0"/>
                        <a:cs typeface="Tahoma" panose="020B0604030504040204" pitchFamily="34" charset="0"/>
                      </a:endParaRPr>
                    </a:p>
                  </a:txBody>
                  <a:tcPr marL="137160" marR="13716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50" i="0" kern="1200" dirty="0" smtClean="0">
                          <a:solidFill>
                            <a:schemeClr val="dk1"/>
                          </a:solidFill>
                          <a:latin typeface="Tahoma" panose="020B0604030504040204" pitchFamily="34" charset="0"/>
                          <a:ea typeface="Tahoma" panose="020B0604030504040204" pitchFamily="34" charset="0"/>
                          <a:cs typeface="Tahoma" panose="020B0604030504040204" pitchFamily="34" charset="0"/>
                        </a:rPr>
                        <a:t>Gemcitabine &amp; Products Containing Same</a:t>
                      </a:r>
                      <a:endParaRPr lang="en-US" sz="1650" i="0" kern="1200" dirty="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marL="137160" marR="137160">
                    <a:noFill/>
                  </a:tcPr>
                </a:tc>
                <a:tc>
                  <a:txBody>
                    <a:bodyPr/>
                    <a:lstStyle/>
                    <a:p>
                      <a:pPr algn="l" fontAlgn="t"/>
                      <a:r>
                        <a:rPr lang="en-US" sz="1650" u="none" strike="noStrike" dirty="0">
                          <a:effectLst/>
                          <a:latin typeface="Tahoma" panose="020B0604030504040204" pitchFamily="34" charset="0"/>
                          <a:ea typeface="Tahoma" panose="020B0604030504040204" pitchFamily="34" charset="0"/>
                          <a:cs typeface="Tahoma" panose="020B0604030504040204" pitchFamily="34" charset="0"/>
                        </a:rPr>
                        <a:t>Intas Pharmaceuticals Ltd.</a:t>
                      </a:r>
                      <a:endParaRPr lang="en-US" sz="16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37160" marR="137160">
                    <a:noFill/>
                  </a:tcPr>
                </a:tc>
              </a:tr>
              <a:tr h="364229">
                <a:tc>
                  <a:txBody>
                    <a:bodyPr/>
                    <a:lstStyle/>
                    <a:p>
                      <a:r>
                        <a:rPr lang="en-US" sz="1650" b="1" dirty="0" smtClean="0">
                          <a:latin typeface="Tahoma" panose="020B0604030504040204" pitchFamily="34" charset="0"/>
                          <a:ea typeface="Tahoma" panose="020B0604030504040204" pitchFamily="34" charset="0"/>
                          <a:cs typeface="Tahoma" panose="020B0604030504040204" pitchFamily="34" charset="0"/>
                        </a:rPr>
                        <a:t>644</a:t>
                      </a:r>
                      <a:endParaRPr lang="en-US" sz="1650" b="1" dirty="0">
                        <a:latin typeface="Tahoma" panose="020B0604030504040204" pitchFamily="34" charset="0"/>
                        <a:ea typeface="Tahoma" panose="020B0604030504040204" pitchFamily="34" charset="0"/>
                        <a:cs typeface="Tahoma" panose="020B0604030504040204" pitchFamily="34" charset="0"/>
                      </a:endParaRPr>
                    </a:p>
                  </a:txBody>
                  <a:tcPr marL="137160" marR="13716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50" i="0" kern="1200" dirty="0">
                          <a:solidFill>
                            <a:schemeClr val="dk1"/>
                          </a:solidFill>
                          <a:latin typeface="Tahoma" panose="020B0604030504040204" pitchFamily="34" charset="0"/>
                          <a:ea typeface="Tahoma" panose="020B0604030504040204" pitchFamily="34" charset="0"/>
                          <a:cs typeface="Tahoma" panose="020B0604030504040204" pitchFamily="34" charset="0"/>
                        </a:rPr>
                        <a:t>Composite Wear Components </a:t>
                      </a:r>
                      <a:r>
                        <a:rPr lang="en-US" sz="1650" i="0" kern="1200" dirty="0" smtClean="0">
                          <a:solidFill>
                            <a:schemeClr val="dk1"/>
                          </a:solidFill>
                          <a:latin typeface="Tahoma" panose="020B0604030504040204" pitchFamily="34" charset="0"/>
                          <a:ea typeface="Tahoma" panose="020B0604030504040204" pitchFamily="34" charset="0"/>
                          <a:cs typeface="Tahoma" panose="020B0604030504040204" pitchFamily="34" charset="0"/>
                        </a:rPr>
                        <a:t>&amp; Products </a:t>
                      </a:r>
                      <a:r>
                        <a:rPr lang="en-US" sz="1650" i="0" kern="1200" dirty="0">
                          <a:solidFill>
                            <a:schemeClr val="dk1"/>
                          </a:solidFill>
                          <a:latin typeface="Tahoma" panose="020B0604030504040204" pitchFamily="34" charset="0"/>
                          <a:ea typeface="Tahoma" panose="020B0604030504040204" pitchFamily="34" charset="0"/>
                          <a:cs typeface="Tahoma" panose="020B0604030504040204" pitchFamily="34" charset="0"/>
                        </a:rPr>
                        <a:t>Containing the Same</a:t>
                      </a:r>
                    </a:p>
                  </a:txBody>
                  <a:tcPr marL="137160" marR="137160">
                    <a:noFill/>
                  </a:tcPr>
                </a:tc>
                <a:tc>
                  <a:txBody>
                    <a:bodyPr/>
                    <a:lstStyle/>
                    <a:p>
                      <a:pPr algn="l" fontAlgn="t"/>
                      <a:r>
                        <a:rPr lang="en-US" sz="1650" u="none" strike="noStrike" dirty="0">
                          <a:effectLst/>
                          <a:latin typeface="Tahoma" panose="020B0604030504040204" pitchFamily="34" charset="0"/>
                          <a:ea typeface="Tahoma" panose="020B0604030504040204" pitchFamily="34" charset="0"/>
                          <a:cs typeface="Tahoma" panose="020B0604030504040204" pitchFamily="34" charset="0"/>
                        </a:rPr>
                        <a:t>AIA Engineering</a:t>
                      </a:r>
                      <a:endParaRPr lang="en-US" sz="16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37160" marR="137160">
                    <a:noFill/>
                  </a:tcPr>
                </a:tc>
              </a:tr>
              <a:tr h="0">
                <a:tc>
                  <a:txBody>
                    <a:bodyPr/>
                    <a:lstStyle/>
                    <a:p>
                      <a:r>
                        <a:rPr lang="en-US" sz="1650" b="1" dirty="0" smtClean="0">
                          <a:latin typeface="Tahoma" panose="020B0604030504040204" pitchFamily="34" charset="0"/>
                          <a:ea typeface="Tahoma" panose="020B0604030504040204" pitchFamily="34" charset="0"/>
                          <a:cs typeface="Tahoma" panose="020B0604030504040204" pitchFamily="34" charset="0"/>
                        </a:rPr>
                        <a:t>635</a:t>
                      </a:r>
                      <a:endParaRPr lang="en-US" sz="1650" b="1" dirty="0">
                        <a:latin typeface="Tahoma" panose="020B0604030504040204" pitchFamily="34" charset="0"/>
                        <a:ea typeface="Tahoma" panose="020B0604030504040204" pitchFamily="34" charset="0"/>
                        <a:cs typeface="Tahoma" panose="020B0604030504040204" pitchFamily="34" charset="0"/>
                      </a:endParaRPr>
                    </a:p>
                  </a:txBody>
                  <a:tcPr marL="137160" marR="13716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50" i="0" kern="1200" dirty="0">
                          <a:solidFill>
                            <a:schemeClr val="dk1"/>
                          </a:solidFill>
                          <a:latin typeface="Tahoma" panose="020B0604030504040204" pitchFamily="34" charset="0"/>
                          <a:ea typeface="Tahoma" panose="020B0604030504040204" pitchFamily="34" charset="0"/>
                          <a:cs typeface="Tahoma" panose="020B0604030504040204" pitchFamily="34" charset="0"/>
                        </a:rPr>
                        <a:t>Pesticides </a:t>
                      </a:r>
                      <a:r>
                        <a:rPr lang="en-US" sz="1650" i="0" kern="1200" dirty="0" smtClean="0">
                          <a:solidFill>
                            <a:schemeClr val="dk1"/>
                          </a:solidFill>
                          <a:latin typeface="Tahoma" panose="020B0604030504040204" pitchFamily="34" charset="0"/>
                          <a:ea typeface="Tahoma" panose="020B0604030504040204" pitchFamily="34" charset="0"/>
                          <a:cs typeface="Tahoma" panose="020B0604030504040204" pitchFamily="34" charset="0"/>
                        </a:rPr>
                        <a:t>&amp; Products </a:t>
                      </a:r>
                      <a:r>
                        <a:rPr lang="en-US" sz="1650" i="0" kern="1200" dirty="0">
                          <a:solidFill>
                            <a:schemeClr val="dk1"/>
                          </a:solidFill>
                          <a:latin typeface="Tahoma" panose="020B0604030504040204" pitchFamily="34" charset="0"/>
                          <a:ea typeface="Tahoma" panose="020B0604030504040204" pitchFamily="34" charset="0"/>
                          <a:cs typeface="Tahoma" panose="020B0604030504040204" pitchFamily="34" charset="0"/>
                        </a:rPr>
                        <a:t>Containing Clothianidin</a:t>
                      </a:r>
                    </a:p>
                  </a:txBody>
                  <a:tcPr marL="137160" marR="137160">
                    <a:noFill/>
                  </a:tcPr>
                </a:tc>
                <a:tc>
                  <a:txBody>
                    <a:bodyPr/>
                    <a:lstStyle/>
                    <a:p>
                      <a:pPr algn="l" fontAlgn="t"/>
                      <a:r>
                        <a:rPr lang="en-US" sz="1650" u="none" strike="noStrike" dirty="0">
                          <a:effectLst/>
                          <a:latin typeface="Tahoma" panose="020B0604030504040204" pitchFamily="34" charset="0"/>
                          <a:ea typeface="Tahoma" panose="020B0604030504040204" pitchFamily="34" charset="0"/>
                          <a:cs typeface="Tahoma" panose="020B0604030504040204" pitchFamily="34" charset="0"/>
                        </a:rPr>
                        <a:t>Crop Protection Section</a:t>
                      </a:r>
                      <a:endParaRPr lang="en-US" sz="16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37160" marR="137160">
                    <a:noFill/>
                  </a:tcPr>
                </a:tc>
              </a:tr>
              <a:tr h="0">
                <a:tc>
                  <a:txBody>
                    <a:bodyPr/>
                    <a:lstStyle/>
                    <a:p>
                      <a:r>
                        <a:rPr lang="en-US" sz="1650" b="1" dirty="0" smtClean="0">
                          <a:latin typeface="Tahoma" panose="020B0604030504040204" pitchFamily="34" charset="0"/>
                          <a:ea typeface="Tahoma" panose="020B0604030504040204" pitchFamily="34" charset="0"/>
                          <a:cs typeface="Tahoma" panose="020B0604030504040204" pitchFamily="34" charset="0"/>
                        </a:rPr>
                        <a:t>584</a:t>
                      </a:r>
                      <a:endParaRPr lang="en-US" sz="1650" b="1" dirty="0">
                        <a:latin typeface="Tahoma" panose="020B0604030504040204" pitchFamily="34" charset="0"/>
                        <a:ea typeface="Tahoma" panose="020B0604030504040204" pitchFamily="34" charset="0"/>
                        <a:cs typeface="Tahoma" panose="020B0604030504040204" pitchFamily="34" charset="0"/>
                      </a:endParaRPr>
                    </a:p>
                  </a:txBody>
                  <a:tcPr marL="137160" marR="13716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50" i="0" kern="1200" dirty="0">
                          <a:solidFill>
                            <a:schemeClr val="dk1"/>
                          </a:solidFill>
                          <a:latin typeface="Tahoma" panose="020B0604030504040204" pitchFamily="34" charset="0"/>
                          <a:ea typeface="Tahoma" panose="020B0604030504040204" pitchFamily="34" charset="0"/>
                          <a:cs typeface="Tahoma" panose="020B0604030504040204" pitchFamily="34" charset="0"/>
                        </a:rPr>
                        <a:t>Alendronate Salts </a:t>
                      </a:r>
                      <a:r>
                        <a:rPr lang="en-US" sz="1650" i="0" kern="1200" dirty="0" smtClean="0">
                          <a:solidFill>
                            <a:schemeClr val="dk1"/>
                          </a:solidFill>
                          <a:latin typeface="Tahoma" panose="020B0604030504040204" pitchFamily="34" charset="0"/>
                          <a:ea typeface="Tahoma" panose="020B0604030504040204" pitchFamily="34" charset="0"/>
                          <a:cs typeface="Tahoma" panose="020B0604030504040204" pitchFamily="34" charset="0"/>
                        </a:rPr>
                        <a:t>&amp; Products </a:t>
                      </a:r>
                      <a:r>
                        <a:rPr lang="en-US" sz="1650" i="0" kern="1200" dirty="0">
                          <a:solidFill>
                            <a:schemeClr val="dk1"/>
                          </a:solidFill>
                          <a:latin typeface="Tahoma" panose="020B0604030504040204" pitchFamily="34" charset="0"/>
                          <a:ea typeface="Tahoma" panose="020B0604030504040204" pitchFamily="34" charset="0"/>
                          <a:cs typeface="Tahoma" panose="020B0604030504040204" pitchFamily="34" charset="0"/>
                        </a:rPr>
                        <a:t>Containing Same</a:t>
                      </a:r>
                    </a:p>
                  </a:txBody>
                  <a:tcPr marL="137160" marR="137160">
                    <a:noFill/>
                  </a:tcPr>
                </a:tc>
                <a:tc>
                  <a:txBody>
                    <a:bodyPr/>
                    <a:lstStyle/>
                    <a:p>
                      <a:pPr algn="l" fontAlgn="t"/>
                      <a:r>
                        <a:rPr lang="en-US" sz="1650" u="none" strike="noStrike" dirty="0">
                          <a:effectLst/>
                          <a:latin typeface="Tahoma" panose="020B0604030504040204" pitchFamily="34" charset="0"/>
                          <a:ea typeface="Tahoma" panose="020B0604030504040204" pitchFamily="34" charset="0"/>
                          <a:cs typeface="Tahoma" panose="020B0604030504040204" pitchFamily="34" charset="0"/>
                        </a:rPr>
                        <a:t>CIPLA LTD.</a:t>
                      </a:r>
                      <a:endParaRPr lang="en-US" sz="16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37160" marR="137160">
                    <a:noFill/>
                  </a:tcPr>
                </a:tc>
              </a:tr>
              <a:tr h="471836">
                <a:tc>
                  <a:txBody>
                    <a:bodyPr/>
                    <a:lstStyle/>
                    <a:p>
                      <a:r>
                        <a:rPr lang="en-US" sz="1650" b="1" dirty="0" smtClean="0">
                          <a:latin typeface="Tahoma" panose="020B0604030504040204" pitchFamily="34" charset="0"/>
                          <a:ea typeface="Tahoma" panose="020B0604030504040204" pitchFamily="34" charset="0"/>
                          <a:cs typeface="Tahoma" panose="020B0604030504040204" pitchFamily="34" charset="0"/>
                        </a:rPr>
                        <a:t>546</a:t>
                      </a:r>
                      <a:endParaRPr lang="en-US" sz="1650" b="1" dirty="0">
                        <a:latin typeface="Tahoma" panose="020B0604030504040204" pitchFamily="34" charset="0"/>
                        <a:ea typeface="Tahoma" panose="020B0604030504040204" pitchFamily="34" charset="0"/>
                        <a:cs typeface="Tahoma" panose="020B0604030504040204" pitchFamily="34" charset="0"/>
                      </a:endParaRPr>
                    </a:p>
                  </a:txBody>
                  <a:tcPr marL="137160" marR="13716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50" i="0" kern="1200" dirty="0">
                          <a:solidFill>
                            <a:schemeClr val="dk1"/>
                          </a:solidFill>
                          <a:latin typeface="Tahoma" panose="020B0604030504040204" pitchFamily="34" charset="0"/>
                          <a:ea typeface="Tahoma" panose="020B0604030504040204" pitchFamily="34" charset="0"/>
                          <a:cs typeface="Tahoma" panose="020B0604030504040204" pitchFamily="34" charset="0"/>
                        </a:rPr>
                        <a:t>Male Prophylactic Devices</a:t>
                      </a:r>
                    </a:p>
                  </a:txBody>
                  <a:tcPr marL="137160" marR="137160">
                    <a:noFill/>
                  </a:tcPr>
                </a:tc>
                <a:tc>
                  <a:txBody>
                    <a:bodyPr/>
                    <a:lstStyle/>
                    <a:p>
                      <a:pPr algn="l" fontAlgn="t"/>
                      <a:r>
                        <a:rPr lang="en-US" sz="1650" u="none" strike="noStrike" dirty="0">
                          <a:effectLst/>
                          <a:latin typeface="Tahoma" panose="020B0604030504040204" pitchFamily="34" charset="0"/>
                          <a:ea typeface="Tahoma" panose="020B0604030504040204" pitchFamily="34" charset="0"/>
                          <a:cs typeface="Tahoma" panose="020B0604030504040204" pitchFamily="34" charset="0"/>
                        </a:rPr>
                        <a:t>Reddy Medtech, Ltd.</a:t>
                      </a:r>
                      <a:endParaRPr lang="en-US" sz="16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37160" marR="137160">
                    <a:noFill/>
                  </a:tcPr>
                </a:tc>
              </a:tr>
              <a:tr h="0">
                <a:tc>
                  <a:txBody>
                    <a:bodyPr/>
                    <a:lstStyle/>
                    <a:p>
                      <a:r>
                        <a:rPr lang="en-US" sz="1650" b="1" dirty="0" smtClean="0">
                          <a:latin typeface="Tahoma" panose="020B0604030504040204" pitchFamily="34" charset="0"/>
                          <a:ea typeface="Tahoma" panose="020B0604030504040204" pitchFamily="34" charset="0"/>
                          <a:cs typeface="Tahoma" panose="020B0604030504040204" pitchFamily="34" charset="0"/>
                        </a:rPr>
                        <a:t>539</a:t>
                      </a:r>
                      <a:endParaRPr lang="en-US" sz="1650" b="1" dirty="0">
                        <a:latin typeface="Tahoma" panose="020B0604030504040204" pitchFamily="34" charset="0"/>
                        <a:ea typeface="Tahoma" panose="020B0604030504040204" pitchFamily="34" charset="0"/>
                        <a:cs typeface="Tahoma" panose="020B0604030504040204" pitchFamily="34" charset="0"/>
                      </a:endParaRPr>
                    </a:p>
                  </a:txBody>
                  <a:tcPr marL="137160" marR="13716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50" i="0" kern="1200" dirty="0">
                          <a:solidFill>
                            <a:schemeClr val="dk1"/>
                          </a:solidFill>
                          <a:latin typeface="Tahoma" panose="020B0604030504040204" pitchFamily="34" charset="0"/>
                          <a:ea typeface="Tahoma" panose="020B0604030504040204" pitchFamily="34" charset="0"/>
                          <a:cs typeface="Tahoma" panose="020B0604030504040204" pitchFamily="34" charset="0"/>
                        </a:rPr>
                        <a:t>Tadalafil or Any Salt or Solvate Thereof, </a:t>
                      </a:r>
                      <a:r>
                        <a:rPr lang="en-US" sz="1650" i="0" kern="1200" dirty="0" smtClean="0">
                          <a:solidFill>
                            <a:schemeClr val="dk1"/>
                          </a:solidFill>
                          <a:latin typeface="Tahoma" panose="020B0604030504040204" pitchFamily="34" charset="0"/>
                          <a:ea typeface="Tahoma" panose="020B0604030504040204" pitchFamily="34" charset="0"/>
                          <a:cs typeface="Tahoma" panose="020B0604030504040204" pitchFamily="34" charset="0"/>
                        </a:rPr>
                        <a:t>&amp; Products </a:t>
                      </a:r>
                      <a:r>
                        <a:rPr lang="en-US" sz="1650" i="0" kern="1200" dirty="0">
                          <a:solidFill>
                            <a:schemeClr val="dk1"/>
                          </a:solidFill>
                          <a:latin typeface="Tahoma" panose="020B0604030504040204" pitchFamily="34" charset="0"/>
                          <a:ea typeface="Tahoma" panose="020B0604030504040204" pitchFamily="34" charset="0"/>
                          <a:cs typeface="Tahoma" panose="020B0604030504040204" pitchFamily="34" charset="0"/>
                        </a:rPr>
                        <a:t>Containing Same </a:t>
                      </a:r>
                    </a:p>
                  </a:txBody>
                  <a:tcPr marL="137160" marR="137160">
                    <a:noFill/>
                  </a:tcPr>
                </a:tc>
                <a:tc>
                  <a:txBody>
                    <a:bodyPr/>
                    <a:lstStyle/>
                    <a:p>
                      <a:pPr algn="l" fontAlgn="t"/>
                      <a:r>
                        <a:rPr lang="en-US" sz="1650" u="none" strike="noStrike" dirty="0">
                          <a:effectLst/>
                          <a:latin typeface="Tahoma" panose="020B0604030504040204" pitchFamily="34" charset="0"/>
                          <a:ea typeface="Tahoma" panose="020B0604030504040204" pitchFamily="34" charset="0"/>
                          <a:cs typeface="Tahoma" panose="020B0604030504040204" pitchFamily="34" charset="0"/>
                        </a:rPr>
                        <a:t>Express Generic</a:t>
                      </a:r>
                      <a:endParaRPr lang="en-US" sz="16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37160" marR="137160">
                    <a:noFill/>
                  </a:tcPr>
                </a:tc>
              </a:tr>
              <a:tr h="0">
                <a:tc>
                  <a:txBody>
                    <a:bodyPr/>
                    <a:lstStyle/>
                    <a:p>
                      <a:r>
                        <a:rPr lang="en-US" sz="1650" b="1" dirty="0" smtClean="0">
                          <a:latin typeface="Tahoma" panose="020B0604030504040204" pitchFamily="34" charset="0"/>
                          <a:ea typeface="Tahoma" panose="020B0604030504040204" pitchFamily="34" charset="0"/>
                          <a:cs typeface="Tahoma" panose="020B0604030504040204" pitchFamily="34" charset="0"/>
                        </a:rPr>
                        <a:t>522</a:t>
                      </a:r>
                      <a:endParaRPr lang="en-US" sz="1650" b="1" dirty="0">
                        <a:latin typeface="Tahoma" panose="020B0604030504040204" pitchFamily="34" charset="0"/>
                        <a:ea typeface="Tahoma" panose="020B0604030504040204" pitchFamily="34" charset="0"/>
                        <a:cs typeface="Tahoma" panose="020B0604030504040204" pitchFamily="34" charset="0"/>
                      </a:endParaRPr>
                    </a:p>
                  </a:txBody>
                  <a:tcPr marL="137160" marR="13716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50" i="0" kern="1200" dirty="0">
                          <a:solidFill>
                            <a:schemeClr val="dk1"/>
                          </a:solidFill>
                          <a:latin typeface="Tahoma" panose="020B0604030504040204" pitchFamily="34" charset="0"/>
                          <a:ea typeface="Tahoma" panose="020B0604030504040204" pitchFamily="34" charset="0"/>
                          <a:cs typeface="Tahoma" panose="020B0604030504040204" pitchFamily="34" charset="0"/>
                        </a:rPr>
                        <a:t>Ink Markers </a:t>
                      </a:r>
                      <a:r>
                        <a:rPr lang="en-US" sz="1650" i="0" kern="1200" dirty="0" smtClean="0">
                          <a:solidFill>
                            <a:schemeClr val="dk1"/>
                          </a:solidFill>
                          <a:latin typeface="Tahoma" panose="020B0604030504040204" pitchFamily="34" charset="0"/>
                          <a:ea typeface="Tahoma" panose="020B0604030504040204" pitchFamily="34" charset="0"/>
                          <a:cs typeface="Tahoma" panose="020B0604030504040204" pitchFamily="34" charset="0"/>
                        </a:rPr>
                        <a:t>&amp; Packaging </a:t>
                      </a:r>
                      <a:r>
                        <a:rPr lang="en-US" sz="1650" i="0" kern="1200" dirty="0">
                          <a:solidFill>
                            <a:schemeClr val="dk1"/>
                          </a:solidFill>
                          <a:latin typeface="Tahoma" panose="020B0604030504040204" pitchFamily="34" charset="0"/>
                          <a:ea typeface="Tahoma" panose="020B0604030504040204" pitchFamily="34" charset="0"/>
                          <a:cs typeface="Tahoma" panose="020B0604030504040204" pitchFamily="34" charset="0"/>
                        </a:rPr>
                        <a:t>Thereof</a:t>
                      </a:r>
                    </a:p>
                  </a:txBody>
                  <a:tcPr marL="137160" marR="137160">
                    <a:noFill/>
                  </a:tcPr>
                </a:tc>
                <a:tc>
                  <a:txBody>
                    <a:bodyPr/>
                    <a:lstStyle/>
                    <a:p>
                      <a:pPr algn="l" fontAlgn="t"/>
                      <a:r>
                        <a:rPr lang="en-US" sz="1650" u="none" strike="noStrike" dirty="0">
                          <a:effectLst/>
                          <a:latin typeface="Tahoma" panose="020B0604030504040204" pitchFamily="34" charset="0"/>
                          <a:ea typeface="Tahoma" panose="020B0604030504040204" pitchFamily="34" charset="0"/>
                          <a:cs typeface="Tahoma" panose="020B0604030504040204" pitchFamily="34" charset="0"/>
                        </a:rPr>
                        <a:t>Luxor International Pvt. Ltd.</a:t>
                      </a:r>
                      <a:endParaRPr lang="en-US" sz="16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37160" marR="137160">
                    <a:noFill/>
                  </a:tcPr>
                </a:tc>
              </a:tr>
            </a:tbl>
          </a:graphicData>
        </a:graphic>
      </p:graphicFrame>
    </p:spTree>
    <p:extLst>
      <p:ext uri="{BB962C8B-B14F-4D97-AF65-F5344CB8AC3E}">
        <p14:creationId xmlns:p14="http://schemas.microsoft.com/office/powerpoint/2010/main" val="17382165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a:xfrm>
            <a:off x="1043490" y="381000"/>
            <a:ext cx="7024744" cy="1143000"/>
          </a:xfrm>
        </p:spPr>
        <p:txBody>
          <a:bodyPr/>
          <a:lstStyle/>
          <a:p>
            <a:pPr eaLnBrk="1" hangingPunct="1"/>
            <a:r>
              <a:rPr lang="en-US" altLang="zh-CN" b="1" dirty="0" smtClean="0"/>
              <a:t>When to Consider ITC</a:t>
            </a:r>
            <a:endParaRPr lang="zh-CN" altLang="en-US" b="1" dirty="0" smtClean="0"/>
          </a:p>
        </p:txBody>
      </p:sp>
      <p:sp>
        <p:nvSpPr>
          <p:cNvPr id="4" name="Flowchart: Process 3"/>
          <p:cNvSpPr/>
          <p:nvPr/>
        </p:nvSpPr>
        <p:spPr bwMode="auto">
          <a:xfrm>
            <a:off x="3356357" y="1692761"/>
            <a:ext cx="2434843" cy="683264"/>
          </a:xfrm>
          <a:prstGeom prst="flowChartProcess">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45720" tIns="91440" rIns="45720" bIns="9144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20000"/>
              </a:spcBef>
              <a:spcAft>
                <a:spcPct val="0"/>
              </a:spcAft>
              <a:buClrTx/>
              <a:buSzTx/>
              <a:buFontTx/>
              <a:buNone/>
              <a:tabLst/>
            </a:pPr>
            <a:r>
              <a:rPr kumimoji="0" lang="en-US" b="0" i="0" u="none" strike="noStrike" cap="none" normalizeH="0" baseline="0" dirty="0" smtClean="0">
                <a:ln>
                  <a:noFill/>
                </a:ln>
                <a:solidFill>
                  <a:schemeClr val="tx1">
                    <a:lumMod val="65000"/>
                    <a:lumOff val="35000"/>
                  </a:schemeClr>
                </a:solidFill>
                <a:effectLst/>
                <a:latin typeface="Tahoma" panose="020B0604030504040204" pitchFamily="34" charset="0"/>
                <a:ea typeface="Tahoma" panose="020B0604030504040204" pitchFamily="34" charset="0"/>
                <a:cs typeface="Tahoma" panose="020B0604030504040204" pitchFamily="34" charset="0"/>
              </a:rPr>
              <a:t>Is the infringing good imported?</a:t>
            </a:r>
          </a:p>
        </p:txBody>
      </p:sp>
      <p:sp>
        <p:nvSpPr>
          <p:cNvPr id="8" name="Flowchart: Process 7"/>
          <p:cNvSpPr/>
          <p:nvPr/>
        </p:nvSpPr>
        <p:spPr bwMode="auto">
          <a:xfrm>
            <a:off x="641499" y="3387450"/>
            <a:ext cx="1796901" cy="1015663"/>
          </a:xfrm>
          <a:prstGeom prst="flowChartProcess">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45720" tIns="91440" rIns="45720" bIns="91440" numCol="1" rtlCol="0" anchor="ctr" anchorCtr="0" compatLnSpc="1">
            <a:prstTxWarp prst="textNoShape">
              <a:avLst/>
            </a:prstTxWarp>
            <a:spAutoFit/>
          </a:bodyPr>
          <a:lstStyle/>
          <a:p>
            <a:pPr marL="0" marR="0" indent="0" algn="ctr" defTabSz="914400" rtl="0" eaLnBrk="1" fontAlgn="base" latinLnBrk="0" hangingPunct="1">
              <a:spcBef>
                <a:spcPts val="0"/>
              </a:spcBef>
              <a:spcAft>
                <a:spcPct val="0"/>
              </a:spcAft>
              <a:buClrTx/>
              <a:buSzTx/>
              <a:buFontTx/>
              <a:buNone/>
              <a:tabLst/>
            </a:pPr>
            <a:r>
              <a:rPr lang="en-US"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File complaint in </a:t>
            </a:r>
            <a:r>
              <a:rPr kumimoji="0" lang="en-US" i="0" u="none" strike="noStrike" cap="none" normalizeH="0" baseline="0" dirty="0" smtClean="0">
                <a:ln>
                  <a:noFill/>
                </a:ln>
                <a:solidFill>
                  <a:schemeClr val="tx1">
                    <a:lumMod val="65000"/>
                    <a:lumOff val="35000"/>
                  </a:schemeClr>
                </a:solidFill>
                <a:effectLst/>
                <a:latin typeface="Tahoma" panose="020B0604030504040204" pitchFamily="34" charset="0"/>
                <a:ea typeface="Tahoma" panose="020B0604030504040204" pitchFamily="34" charset="0"/>
                <a:cs typeface="Tahoma" panose="020B0604030504040204" pitchFamily="34" charset="0"/>
              </a:rPr>
              <a:t>U.S. District Court</a:t>
            </a:r>
          </a:p>
        </p:txBody>
      </p:sp>
      <p:cxnSp>
        <p:nvCxnSpPr>
          <p:cNvPr id="10" name="Elbow Connector 9"/>
          <p:cNvCxnSpPr>
            <a:stCxn id="4" idx="1"/>
            <a:endCxn id="8" idx="0"/>
          </p:cNvCxnSpPr>
          <p:nvPr/>
        </p:nvCxnSpPr>
        <p:spPr bwMode="auto">
          <a:xfrm rot="10800000" flipV="1">
            <a:off x="1539951" y="2034392"/>
            <a:ext cx="1816407" cy="1353057"/>
          </a:xfrm>
          <a:prstGeom prst="bentConnector2">
            <a:avLst/>
          </a:prstGeom>
          <a:ln w="19050">
            <a:headEnd type="none" w="med" len="med"/>
            <a:tailEnd type="triangle" w="lg" len="med"/>
          </a:ln>
        </p:spPr>
        <p:style>
          <a:lnRef idx="1">
            <a:schemeClr val="dk1"/>
          </a:lnRef>
          <a:fillRef idx="0">
            <a:schemeClr val="dk1"/>
          </a:fillRef>
          <a:effectRef idx="0">
            <a:schemeClr val="dk1"/>
          </a:effectRef>
          <a:fontRef idx="minor">
            <a:schemeClr val="tx1"/>
          </a:fontRef>
        </p:style>
      </p:cxnSp>
      <p:sp>
        <p:nvSpPr>
          <p:cNvPr id="23" name="Flowchart: Process 22"/>
          <p:cNvSpPr/>
          <p:nvPr/>
        </p:nvSpPr>
        <p:spPr bwMode="auto">
          <a:xfrm>
            <a:off x="3356357" y="3383289"/>
            <a:ext cx="2434843" cy="1181862"/>
          </a:xfrm>
          <a:prstGeom prst="flowChartProcess">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45720" tIns="91440" rIns="45720" bIns="91440" numCol="1" rtlCol="0" anchor="ctr" anchorCtr="0" compatLnSpc="1">
            <a:prstTxWarp prst="textNoShape">
              <a:avLst/>
            </a:prstTxWarp>
            <a:spAutoFit/>
          </a:bodyPr>
          <a:lstStyle/>
          <a:p>
            <a:pPr algn="ctr" eaLnBrk="1" hangingPunct="1">
              <a:lnSpc>
                <a:spcPct val="90000"/>
              </a:lnSpc>
            </a:pPr>
            <a:r>
              <a:rPr lang="en-US" altLang="zh-CN" b="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Is it difficult to obtain jurisdiction over all infringers in one district court action? </a:t>
            </a:r>
          </a:p>
        </p:txBody>
      </p:sp>
      <p:sp>
        <p:nvSpPr>
          <p:cNvPr id="25" name="Flowchart: Process 24"/>
          <p:cNvSpPr/>
          <p:nvPr/>
        </p:nvSpPr>
        <p:spPr bwMode="auto">
          <a:xfrm>
            <a:off x="3356357" y="5689836"/>
            <a:ext cx="2434843" cy="683264"/>
          </a:xfrm>
          <a:prstGeom prst="flowChartProcess">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91440" rIns="0" bIns="91440" numCol="1" rtlCol="0" anchor="ctr" anchorCtr="0" compatLnSpc="1">
            <a:prstTxWarp prst="textNoShape">
              <a:avLst/>
            </a:prstTxWarp>
            <a:spAutoFit/>
          </a:bodyPr>
          <a:lstStyle/>
          <a:p>
            <a:pPr algn="ctr" eaLnBrk="1" hangingPunct="1">
              <a:lnSpc>
                <a:spcPct val="90000"/>
              </a:lnSpc>
            </a:pPr>
            <a:r>
              <a:rPr lang="en-US" altLang="zh-CN" b="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Is the true infringer overseas?</a:t>
            </a:r>
            <a:endParaRPr lang="en-US" b="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6" name="Flowchart: Process 25"/>
          <p:cNvSpPr/>
          <p:nvPr/>
        </p:nvSpPr>
        <p:spPr bwMode="auto">
          <a:xfrm>
            <a:off x="6705600" y="3608608"/>
            <a:ext cx="1741968" cy="738664"/>
          </a:xfrm>
          <a:prstGeom prst="flowChartProcess">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45720" tIns="91440" rIns="45720" bIns="91440" numCol="1" rtlCol="0" anchor="ctr" anchorCtr="0" compatLnSpc="1">
            <a:prstTxWarp prst="textNoShape">
              <a:avLst/>
            </a:prstTxWarp>
            <a:spAutoFit/>
          </a:bodyPr>
          <a:lstStyle/>
          <a:p>
            <a:pPr algn="ctr" eaLnBrk="1" hangingPunct="1"/>
            <a:r>
              <a:rPr lang="en-US" altLang="zh-CN"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File complaint at the ITC</a:t>
            </a:r>
            <a:endParaRPr lang="en-US"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cxnSp>
        <p:nvCxnSpPr>
          <p:cNvPr id="50" name="Straight Arrow Connector 49"/>
          <p:cNvCxnSpPr>
            <a:stCxn id="4" idx="2"/>
            <a:endCxn id="23" idx="0"/>
          </p:cNvCxnSpPr>
          <p:nvPr/>
        </p:nvCxnSpPr>
        <p:spPr bwMode="auto">
          <a:xfrm>
            <a:off x="4573779" y="2376025"/>
            <a:ext cx="0" cy="1007264"/>
          </a:xfrm>
          <a:prstGeom prst="straightConnector1">
            <a:avLst/>
          </a:prstGeom>
          <a:ln w="19050">
            <a:headEnd type="none" w="med" len="med"/>
            <a:tailEnd type="triangle" w="lg" len="med"/>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23" idx="2"/>
            <a:endCxn id="25" idx="0"/>
          </p:cNvCxnSpPr>
          <p:nvPr/>
        </p:nvCxnSpPr>
        <p:spPr bwMode="auto">
          <a:xfrm>
            <a:off x="4573779" y="4565151"/>
            <a:ext cx="0" cy="1124685"/>
          </a:xfrm>
          <a:prstGeom prst="straightConnector1">
            <a:avLst/>
          </a:prstGeom>
          <a:ln w="19050">
            <a:headEnd type="none" w="med" len="med"/>
            <a:tailEnd type="triangle" w="lg" len="med"/>
          </a:ln>
        </p:spPr>
        <p:style>
          <a:lnRef idx="1">
            <a:schemeClr val="dk1"/>
          </a:lnRef>
          <a:fillRef idx="0">
            <a:schemeClr val="dk1"/>
          </a:fillRef>
          <a:effectRef idx="0">
            <a:schemeClr val="dk1"/>
          </a:effectRef>
          <a:fontRef idx="minor">
            <a:schemeClr val="tx1"/>
          </a:fontRef>
        </p:style>
      </p:cxnSp>
      <p:cxnSp>
        <p:nvCxnSpPr>
          <p:cNvPr id="66" name="Shape 65"/>
          <p:cNvCxnSpPr>
            <a:stCxn id="25" idx="3"/>
            <a:endCxn id="26" idx="2"/>
          </p:cNvCxnSpPr>
          <p:nvPr/>
        </p:nvCxnSpPr>
        <p:spPr bwMode="auto">
          <a:xfrm flipV="1">
            <a:off x="5791200" y="4347272"/>
            <a:ext cx="1785384" cy="1684196"/>
          </a:xfrm>
          <a:prstGeom prst="bentConnector2">
            <a:avLst/>
          </a:prstGeom>
          <a:ln w="19050">
            <a:headEnd type="none" w="med" len="med"/>
            <a:tailEnd type="triangle" w="lg" len="med"/>
          </a:ln>
        </p:spPr>
        <p:style>
          <a:lnRef idx="1">
            <a:schemeClr val="dk1"/>
          </a:lnRef>
          <a:fillRef idx="0">
            <a:schemeClr val="dk1"/>
          </a:fillRef>
          <a:effectRef idx="0">
            <a:schemeClr val="dk1"/>
          </a:effectRef>
          <a:fontRef idx="minor">
            <a:schemeClr val="tx1"/>
          </a:fontRef>
        </p:style>
      </p:cxnSp>
      <p:cxnSp>
        <p:nvCxnSpPr>
          <p:cNvPr id="68" name="Shape 67"/>
          <p:cNvCxnSpPr>
            <a:stCxn id="25" idx="1"/>
            <a:endCxn id="8" idx="2"/>
          </p:cNvCxnSpPr>
          <p:nvPr/>
        </p:nvCxnSpPr>
        <p:spPr bwMode="auto">
          <a:xfrm rot="10800000">
            <a:off x="1539951" y="4403114"/>
            <a:ext cx="1816407" cy="1628355"/>
          </a:xfrm>
          <a:prstGeom prst="bentConnector2">
            <a:avLst/>
          </a:prstGeom>
          <a:ln w="19050">
            <a:headEnd type="none" w="med" len="med"/>
            <a:tailEnd type="triangle" w="lg" len="med"/>
          </a:ln>
        </p:spPr>
        <p:style>
          <a:lnRef idx="1">
            <a:schemeClr val="dk1"/>
          </a:lnRef>
          <a:fillRef idx="0">
            <a:schemeClr val="dk1"/>
          </a:fillRef>
          <a:effectRef idx="0">
            <a:schemeClr val="dk1"/>
          </a:effectRef>
          <a:fontRef idx="minor">
            <a:schemeClr val="tx1"/>
          </a:fontRef>
        </p:style>
      </p:cxnSp>
      <p:sp>
        <p:nvSpPr>
          <p:cNvPr id="69" name="TextBox 68"/>
          <p:cNvSpPr txBox="1"/>
          <p:nvPr/>
        </p:nvSpPr>
        <p:spPr>
          <a:xfrm>
            <a:off x="4497570" y="2637862"/>
            <a:ext cx="684030" cy="369332"/>
          </a:xfrm>
          <a:prstGeom prst="rect">
            <a:avLst/>
          </a:prstGeom>
          <a:noFill/>
        </p:spPr>
        <p:txBody>
          <a:bodyPr wrap="square" rtlCol="0">
            <a:spAutoFit/>
          </a:bodyPr>
          <a:lstStyle/>
          <a:p>
            <a:pPr algn="ctr"/>
            <a:r>
              <a:rPr lang="en-US" b="1" dirty="0" smtClean="0">
                <a:solidFill>
                  <a:srgbClr val="00B050"/>
                </a:solidFill>
                <a:latin typeface="Tahoma" panose="020B0604030504040204" pitchFamily="34" charset="0"/>
                <a:ea typeface="Tahoma" panose="020B0604030504040204" pitchFamily="34" charset="0"/>
                <a:cs typeface="Tahoma" panose="020B0604030504040204" pitchFamily="34" charset="0"/>
              </a:rPr>
              <a:t>Yes</a:t>
            </a:r>
            <a:endParaRPr lang="en-US"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126" name="TextBox 125"/>
          <p:cNvSpPr txBox="1"/>
          <p:nvPr/>
        </p:nvSpPr>
        <p:spPr>
          <a:xfrm>
            <a:off x="5917271" y="3657600"/>
            <a:ext cx="684030" cy="369332"/>
          </a:xfrm>
          <a:prstGeom prst="rect">
            <a:avLst/>
          </a:prstGeom>
          <a:noFill/>
        </p:spPr>
        <p:txBody>
          <a:bodyPr wrap="square" rtlCol="0">
            <a:spAutoFit/>
          </a:bodyPr>
          <a:lstStyle/>
          <a:p>
            <a:r>
              <a:rPr lang="en-US" b="1" dirty="0" smtClean="0">
                <a:solidFill>
                  <a:srgbClr val="00B050"/>
                </a:solidFill>
                <a:latin typeface="Tahoma" panose="020B0604030504040204" pitchFamily="34" charset="0"/>
                <a:ea typeface="Tahoma" panose="020B0604030504040204" pitchFamily="34" charset="0"/>
                <a:cs typeface="Tahoma" panose="020B0604030504040204" pitchFamily="34" charset="0"/>
              </a:rPr>
              <a:t>Yes</a:t>
            </a:r>
            <a:endParaRPr lang="en-US"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127" name="TextBox 126"/>
          <p:cNvSpPr txBox="1"/>
          <p:nvPr/>
        </p:nvSpPr>
        <p:spPr>
          <a:xfrm>
            <a:off x="5939042" y="5715896"/>
            <a:ext cx="684030" cy="369332"/>
          </a:xfrm>
          <a:prstGeom prst="rect">
            <a:avLst/>
          </a:prstGeom>
          <a:noFill/>
        </p:spPr>
        <p:txBody>
          <a:bodyPr wrap="square" rtlCol="0">
            <a:spAutoFit/>
          </a:bodyPr>
          <a:lstStyle/>
          <a:p>
            <a:r>
              <a:rPr lang="en-US" b="1" dirty="0" smtClean="0">
                <a:solidFill>
                  <a:srgbClr val="00B050"/>
                </a:solidFill>
                <a:latin typeface="Tahoma" panose="020B0604030504040204" pitchFamily="34" charset="0"/>
                <a:ea typeface="Tahoma" panose="020B0604030504040204" pitchFamily="34" charset="0"/>
                <a:cs typeface="Tahoma" panose="020B0604030504040204" pitchFamily="34" charset="0"/>
              </a:rPr>
              <a:t>Yes</a:t>
            </a:r>
            <a:endParaRPr lang="en-US"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128" name="TextBox 127"/>
          <p:cNvSpPr txBox="1"/>
          <p:nvPr/>
        </p:nvSpPr>
        <p:spPr>
          <a:xfrm>
            <a:off x="4508198" y="4847662"/>
            <a:ext cx="593771" cy="369332"/>
          </a:xfrm>
          <a:prstGeom prst="rect">
            <a:avLst/>
          </a:prstGeom>
          <a:noFill/>
        </p:spPr>
        <p:txBody>
          <a:bodyPr wrap="square" rtlCol="0">
            <a:spAutoFit/>
          </a:bodyPr>
          <a:lstStyle/>
          <a:p>
            <a:pPr algn="ctr"/>
            <a:r>
              <a:rPr lang="en-US" b="1" dirty="0" smtClean="0">
                <a:solidFill>
                  <a:srgbClr val="FF0000"/>
                </a:solidFill>
                <a:latin typeface="Tahoma" panose="020B0604030504040204" pitchFamily="34" charset="0"/>
                <a:ea typeface="Tahoma" panose="020B0604030504040204" pitchFamily="34" charset="0"/>
                <a:cs typeface="Tahoma" panose="020B0604030504040204" pitchFamily="34" charset="0"/>
              </a:rPr>
              <a:t>No</a:t>
            </a:r>
            <a:endParaRPr lang="en-US"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29" name="TextBox 128"/>
          <p:cNvSpPr txBox="1"/>
          <p:nvPr/>
        </p:nvSpPr>
        <p:spPr>
          <a:xfrm>
            <a:off x="2013114" y="5715000"/>
            <a:ext cx="593771" cy="369332"/>
          </a:xfrm>
          <a:prstGeom prst="rect">
            <a:avLst/>
          </a:prstGeom>
          <a:noFill/>
        </p:spPr>
        <p:txBody>
          <a:bodyPr wrap="square" rtlCol="0">
            <a:spAutoFit/>
          </a:bodyPr>
          <a:lstStyle/>
          <a:p>
            <a:pPr algn="r"/>
            <a:r>
              <a:rPr lang="en-US" b="1" dirty="0" smtClean="0">
                <a:solidFill>
                  <a:srgbClr val="FF0000"/>
                </a:solidFill>
                <a:latin typeface="Tahoma" panose="020B0604030504040204" pitchFamily="34" charset="0"/>
                <a:ea typeface="Tahoma" panose="020B0604030504040204" pitchFamily="34" charset="0"/>
                <a:cs typeface="Tahoma" panose="020B0604030504040204" pitchFamily="34" charset="0"/>
              </a:rPr>
              <a:t>No</a:t>
            </a:r>
            <a:endParaRPr lang="en-US"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30" name="TextBox 129"/>
          <p:cNvSpPr txBox="1"/>
          <p:nvPr/>
        </p:nvSpPr>
        <p:spPr>
          <a:xfrm>
            <a:off x="2013114" y="1677296"/>
            <a:ext cx="593771" cy="369332"/>
          </a:xfrm>
          <a:prstGeom prst="rect">
            <a:avLst/>
          </a:prstGeom>
          <a:noFill/>
        </p:spPr>
        <p:txBody>
          <a:bodyPr wrap="square" rtlCol="0">
            <a:spAutoFit/>
          </a:bodyPr>
          <a:lstStyle/>
          <a:p>
            <a:pPr algn="r"/>
            <a:r>
              <a:rPr lang="en-US" b="1" dirty="0" smtClean="0">
                <a:solidFill>
                  <a:srgbClr val="FF0000"/>
                </a:solidFill>
                <a:latin typeface="Tahoma" panose="020B0604030504040204" pitchFamily="34" charset="0"/>
                <a:ea typeface="Tahoma" panose="020B0604030504040204" pitchFamily="34" charset="0"/>
                <a:cs typeface="Tahoma" panose="020B0604030504040204" pitchFamily="34" charset="0"/>
              </a:rPr>
              <a:t>No</a:t>
            </a:r>
            <a:endParaRPr lang="en-US"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134" name="Straight Arrow Connector 133"/>
          <p:cNvCxnSpPr/>
          <p:nvPr/>
        </p:nvCxnSpPr>
        <p:spPr bwMode="auto">
          <a:xfrm flipV="1">
            <a:off x="4577309" y="4008977"/>
            <a:ext cx="3460901" cy="216673"/>
          </a:xfrm>
          <a:prstGeom prst="straightConnector1">
            <a:avLst/>
          </a:prstGeom>
          <a:solidFill>
            <a:srgbClr val="FFFFCC">
              <a:alpha val="50000"/>
            </a:srgbClr>
          </a:solidFill>
          <a:ln w="9525" cap="flat" cmpd="sng" algn="ctr">
            <a:noFill/>
            <a:prstDash val="solid"/>
            <a:round/>
            <a:headEnd type="none" w="med" len="med"/>
            <a:tailEnd type="arrow"/>
          </a:ln>
          <a:effectLst>
            <a:outerShdw dist="35921" dir="2700000" algn="ctr" rotWithShape="0">
              <a:schemeClr val="bg2"/>
            </a:outerShdw>
          </a:effectLst>
        </p:spPr>
      </p:cxnSp>
      <p:sp>
        <p:nvSpPr>
          <p:cNvPr id="27" name="Text Placeholder 4"/>
          <p:cNvSpPr txBox="1">
            <a:spLocks/>
          </p:cNvSpPr>
          <p:nvPr/>
        </p:nvSpPr>
        <p:spPr>
          <a:xfrm>
            <a:off x="4651375" y="52796"/>
            <a:ext cx="3502025" cy="533400"/>
          </a:xfrm>
          <a:prstGeom prst="rect">
            <a:avLst/>
          </a:prstGeom>
        </p:spPr>
        <p:txBody>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Tahoma" panose="020B0604030504040204" pitchFamily="34" charset="0"/>
                <a:ea typeface="Tahoma" panose="020B0604030504040204" pitchFamily="34" charset="0"/>
                <a:cs typeface="Tahoma" panose="020B0604030504040204"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ctr">
              <a:buNone/>
            </a:pPr>
            <a:r>
              <a:rPr lang="en-US" dirty="0">
                <a:solidFill>
                  <a:schemeClr val="bg1"/>
                </a:solidFill>
              </a:rPr>
              <a:t>Use of Section </a:t>
            </a:r>
            <a:r>
              <a:rPr lang="en-US" dirty="0" smtClean="0">
                <a:solidFill>
                  <a:schemeClr val="bg1"/>
                </a:solidFill>
              </a:rPr>
              <a:t>337</a:t>
            </a:r>
            <a:endParaRPr lang="en-US" dirty="0">
              <a:solidFill>
                <a:schemeClr val="bg1"/>
              </a:solidFill>
            </a:endParaRPr>
          </a:p>
        </p:txBody>
      </p:sp>
      <p:cxnSp>
        <p:nvCxnSpPr>
          <p:cNvPr id="32" name="Straight Arrow Connector 31"/>
          <p:cNvCxnSpPr>
            <a:stCxn id="23" idx="3"/>
            <a:endCxn id="26" idx="1"/>
          </p:cNvCxnSpPr>
          <p:nvPr/>
        </p:nvCxnSpPr>
        <p:spPr bwMode="auto">
          <a:xfrm>
            <a:off x="5791200" y="3974220"/>
            <a:ext cx="914400" cy="3720"/>
          </a:xfrm>
          <a:prstGeom prst="straightConnector1">
            <a:avLst/>
          </a:prstGeom>
          <a:ln w="19050">
            <a:headEnd type="none" w="med" len="med"/>
            <a:tailEnd type="triangle" w="lg" len="med"/>
          </a:ln>
        </p:spPr>
        <p:style>
          <a:lnRef idx="1">
            <a:schemeClr val="dk1"/>
          </a:lnRef>
          <a:fillRef idx="0">
            <a:schemeClr val="dk1"/>
          </a:fillRef>
          <a:effectRef idx="0">
            <a:schemeClr val="dk1"/>
          </a:effectRef>
          <a:fontRef idx="minor">
            <a:schemeClr val="tx1"/>
          </a:fontRef>
        </p:style>
      </p:cxnSp>
      <p:sp>
        <p:nvSpPr>
          <p:cNvPr id="22" name="Slide Number Placeholder 3"/>
          <p:cNvSpPr>
            <a:spLocks noGrp="1"/>
          </p:cNvSpPr>
          <p:nvPr>
            <p:ph type="sldNum" sz="quarter" idx="12"/>
          </p:nvPr>
        </p:nvSpPr>
        <p:spPr>
          <a:xfrm>
            <a:off x="7367831" y="6499533"/>
            <a:ext cx="1332156" cy="365125"/>
          </a:xfrm>
        </p:spPr>
        <p:txBody>
          <a:bodyPr/>
          <a:lstStyle/>
          <a:p>
            <a:fld id="{F7B8A778-2DD6-464E-965B-F8C782DA3626}" type="slidenum">
              <a:rPr lang="en-US" smtClean="0"/>
              <a:t>38</a:t>
            </a:fld>
            <a:endParaRPr lang="en-US" dirty="0"/>
          </a:p>
        </p:txBody>
      </p:sp>
    </p:spTree>
    <p:extLst>
      <p:ext uri="{BB962C8B-B14F-4D97-AF65-F5344CB8AC3E}">
        <p14:creationId xmlns:p14="http://schemas.microsoft.com/office/powerpoint/2010/main" val="2776229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3886200"/>
            <a:ext cx="3810000" cy="1702160"/>
          </a:xfrm>
        </p:spPr>
        <p:txBody>
          <a:bodyPr/>
          <a:lstStyle/>
          <a:p>
            <a:r>
              <a:rPr lang="en-US" sz="4200" dirty="0" smtClean="0"/>
              <a:t>KEY TAKEAWAYS</a:t>
            </a:r>
            <a:endParaRPr lang="en-US" sz="4200" dirty="0"/>
          </a:p>
        </p:txBody>
      </p:sp>
      <p:sp>
        <p:nvSpPr>
          <p:cNvPr id="3" name="Subtitle 2"/>
          <p:cNvSpPr>
            <a:spLocks noGrp="1"/>
          </p:cNvSpPr>
          <p:nvPr>
            <p:ph type="subTitle" idx="1"/>
          </p:nvPr>
        </p:nvSpPr>
        <p:spPr>
          <a:xfrm>
            <a:off x="533401" y="4114800"/>
            <a:ext cx="3810000" cy="1260629"/>
          </a:xfrm>
        </p:spPr>
        <p:txBody>
          <a:bodyPr>
            <a:normAutofit/>
          </a:bodyPr>
          <a:lstStyle/>
          <a:p>
            <a:r>
              <a:rPr lang="en-US" sz="2200" dirty="0" smtClean="0"/>
              <a:t>If you </a:t>
            </a:r>
            <a:br>
              <a:rPr lang="en-US" sz="2200" dirty="0" smtClean="0"/>
            </a:br>
            <a:r>
              <a:rPr lang="en-US" sz="2200" dirty="0" smtClean="0"/>
              <a:t>remember</a:t>
            </a:r>
            <a:br>
              <a:rPr lang="en-US" sz="2200" dirty="0" smtClean="0"/>
            </a:br>
            <a:r>
              <a:rPr lang="en-US" sz="2200" dirty="0" smtClean="0"/>
              <a:t>nothing </a:t>
            </a:r>
            <a:r>
              <a:rPr lang="en-US" sz="2200" dirty="0" smtClean="0"/>
              <a:t>else</a:t>
            </a:r>
            <a:endParaRPr lang="en-US" sz="2200" dirty="0"/>
          </a:p>
        </p:txBody>
      </p:sp>
      <p:sp>
        <p:nvSpPr>
          <p:cNvPr id="4" name="Slide Number Placeholder 3"/>
          <p:cNvSpPr>
            <a:spLocks noGrp="1"/>
          </p:cNvSpPr>
          <p:nvPr>
            <p:ph type="sldNum" sz="quarter" idx="4"/>
          </p:nvPr>
        </p:nvSpPr>
        <p:spPr/>
        <p:txBody>
          <a:bodyPr/>
          <a:lstStyle/>
          <a:p>
            <a:fld id="{F7B8A778-2DD6-464E-965B-F8C782DA3626}" type="slidenum">
              <a:rPr lang="en-US" smtClean="0"/>
              <a:pPr/>
              <a:t>39</a:t>
            </a:fld>
            <a:endParaRPr lang="en-US" dirty="0"/>
          </a:p>
        </p:txBody>
      </p:sp>
    </p:spTree>
    <p:extLst>
      <p:ext uri="{BB962C8B-B14F-4D97-AF65-F5344CB8AC3E}">
        <p14:creationId xmlns:p14="http://schemas.microsoft.com/office/powerpoint/2010/main" val="2024661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265" y="533400"/>
            <a:ext cx="7687735" cy="1143000"/>
          </a:xfrm>
        </p:spPr>
        <p:txBody>
          <a:bodyPr/>
          <a:lstStyle/>
          <a:p>
            <a:pPr algn="ctr"/>
            <a:r>
              <a:rPr lang="en-US" dirty="0" smtClean="0"/>
              <a:t>India &amp; Patents</a:t>
            </a:r>
            <a:endParaRPr lang="en-US" dirty="0"/>
          </a:p>
        </p:txBody>
      </p:sp>
      <p:sp>
        <p:nvSpPr>
          <p:cNvPr id="4" name="Slide Number Placeholder 3"/>
          <p:cNvSpPr>
            <a:spLocks noGrp="1"/>
          </p:cNvSpPr>
          <p:nvPr>
            <p:ph type="sldNum" sz="quarter" idx="12"/>
          </p:nvPr>
        </p:nvSpPr>
        <p:spPr/>
        <p:txBody>
          <a:bodyPr/>
          <a:lstStyle/>
          <a:p>
            <a:fld id="{F7B8A778-2DD6-464E-965B-F8C782DA3626}" type="slidenum">
              <a:rPr lang="en-US" smtClean="0"/>
              <a:t>4</a:t>
            </a:fld>
            <a:endParaRPr lang="en-US" dirty="0"/>
          </a:p>
        </p:txBody>
      </p:sp>
      <p:pic>
        <p:nvPicPr>
          <p:cNvPr id="2050" name="Picture 2" descr="http://www.wipo.int/ipstats/en/statistics/country_profile/countries/graphs/in12.gif"/>
          <p:cNvPicPr>
            <a:picLocks noChangeAspect="1" noChangeArrowheads="1"/>
          </p:cNvPicPr>
          <p:nvPr/>
        </p:nvPicPr>
        <p:blipFill rotWithShape="1">
          <a:blip r:embed="rId2">
            <a:extLst>
              <a:ext uri="{28A0092B-C50C-407E-A947-70E740481C1C}">
                <a14:useLocalDpi xmlns:a14="http://schemas.microsoft.com/office/drawing/2010/main" val="0"/>
              </a:ext>
            </a:extLst>
          </a:blip>
          <a:srcRect l="13888"/>
          <a:stretch/>
        </p:blipFill>
        <p:spPr bwMode="auto">
          <a:xfrm>
            <a:off x="599439" y="1859280"/>
            <a:ext cx="5039361" cy="438912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a:spLocks noGrp="1"/>
          </p:cNvSpPr>
          <p:nvPr>
            <p:ph idx="1"/>
          </p:nvPr>
        </p:nvSpPr>
        <p:spPr>
          <a:xfrm>
            <a:off x="5320813" y="2057400"/>
            <a:ext cx="3289787" cy="3962400"/>
          </a:xfrm>
        </p:spPr>
        <p:txBody>
          <a:bodyPr anchor="t">
            <a:normAutofit/>
          </a:bodyPr>
          <a:lstStyle/>
          <a:p>
            <a:pPr marL="68580" indent="0" algn="ctr">
              <a:buNone/>
            </a:pPr>
            <a:r>
              <a:rPr lang="en-US" sz="2200" dirty="0" smtClean="0"/>
              <a:t>2013 Indian </a:t>
            </a:r>
            <a:br>
              <a:rPr lang="en-US" sz="2200" dirty="0" smtClean="0"/>
            </a:br>
            <a:r>
              <a:rPr lang="en-US" sz="2200" dirty="0" smtClean="0"/>
              <a:t>Intellectual Property Filings</a:t>
            </a:r>
            <a:br>
              <a:rPr lang="en-US" sz="2200" dirty="0" smtClean="0"/>
            </a:br>
            <a:r>
              <a:rPr lang="en-US" sz="2200" dirty="0" smtClean="0"/>
              <a:t>(India &amp; Abroad)</a:t>
            </a:r>
          </a:p>
          <a:p>
            <a:pPr marL="457200" lvl="1"/>
            <a:endParaRPr lang="en-US" sz="1800" dirty="0" smtClean="0"/>
          </a:p>
          <a:p>
            <a:pPr marL="457200" lvl="1"/>
            <a:r>
              <a:rPr lang="en-US" sz="1800" dirty="0" smtClean="0"/>
              <a:t>20,941 Patent</a:t>
            </a:r>
          </a:p>
          <a:p>
            <a:pPr marL="457200" lvl="1"/>
            <a:r>
              <a:rPr lang="en-US" sz="1800" dirty="0" smtClean="0"/>
              <a:t>195,514 Trademark</a:t>
            </a:r>
          </a:p>
          <a:p>
            <a:pPr marL="457200" lvl="1"/>
            <a:r>
              <a:rPr lang="en-US" sz="1800" dirty="0" smtClean="0"/>
              <a:t>6,101 Industrial Design</a:t>
            </a:r>
          </a:p>
          <a:p>
            <a:pPr marL="457200" lvl="1"/>
            <a:endParaRPr lang="en-US" sz="1800" dirty="0"/>
          </a:p>
          <a:p>
            <a:pPr marL="0" lvl="1" indent="0" algn="ctr">
              <a:buNone/>
            </a:pPr>
            <a:r>
              <a:rPr lang="en-US" dirty="0" smtClean="0"/>
              <a:t>200-400% increase in filings since 2003</a:t>
            </a:r>
          </a:p>
        </p:txBody>
      </p:sp>
      <p:sp>
        <p:nvSpPr>
          <p:cNvPr id="10" name="Text Placeholder 4"/>
          <p:cNvSpPr>
            <a:spLocks noGrp="1"/>
          </p:cNvSpPr>
          <p:nvPr>
            <p:ph type="body" sz="quarter" idx="13"/>
          </p:nvPr>
        </p:nvSpPr>
        <p:spPr>
          <a:xfrm>
            <a:off x="4641850" y="76200"/>
            <a:ext cx="3502025" cy="533400"/>
          </a:xfrm>
        </p:spPr>
        <p:txBody>
          <a:bodyPr/>
          <a:lstStyle/>
          <a:p>
            <a:r>
              <a:rPr lang="en-US" dirty="0" smtClean="0"/>
              <a:t>Innovation</a:t>
            </a:r>
            <a:endParaRPr lang="en-US" dirty="0"/>
          </a:p>
        </p:txBody>
      </p:sp>
    </p:spTree>
    <p:extLst>
      <p:ext uri="{BB962C8B-B14F-4D97-AF65-F5344CB8AC3E}">
        <p14:creationId xmlns:p14="http://schemas.microsoft.com/office/powerpoint/2010/main" val="33215903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5800"/>
            <a:ext cx="7262310" cy="1143000"/>
          </a:xfrm>
        </p:spPr>
        <p:txBody>
          <a:bodyPr>
            <a:noAutofit/>
          </a:bodyPr>
          <a:lstStyle/>
          <a:p>
            <a:r>
              <a:rPr lang="en-US" dirty="0" smtClean="0"/>
              <a:t>For a potential Complainant...</a:t>
            </a:r>
            <a:endParaRPr lang="en-US" dirty="0"/>
          </a:p>
        </p:txBody>
      </p:sp>
      <p:sp>
        <p:nvSpPr>
          <p:cNvPr id="3" name="Content Placeholder 2"/>
          <p:cNvSpPr>
            <a:spLocks noGrp="1"/>
          </p:cNvSpPr>
          <p:nvPr>
            <p:ph idx="1"/>
          </p:nvPr>
        </p:nvSpPr>
        <p:spPr>
          <a:xfrm>
            <a:off x="1043490" y="2303996"/>
            <a:ext cx="6881310" cy="4096804"/>
          </a:xfrm>
        </p:spPr>
        <p:txBody>
          <a:bodyPr>
            <a:normAutofit/>
          </a:bodyPr>
          <a:lstStyle/>
          <a:p>
            <a:pPr marL="525780" indent="-457200">
              <a:buFont typeface="+mj-lt"/>
              <a:buAutoNum type="arabicPeriod"/>
            </a:pPr>
            <a:r>
              <a:rPr lang="en-US" sz="2500" dirty="0" smtClean="0"/>
              <a:t>Stopping infringing imports into the U.S. can provide very effective relief</a:t>
            </a:r>
          </a:p>
          <a:p>
            <a:pPr marL="525780" indent="-457200">
              <a:buFont typeface="+mj-lt"/>
              <a:buAutoNum type="arabicPeriod"/>
            </a:pPr>
            <a:r>
              <a:rPr lang="en-US" sz="2500" dirty="0" smtClean="0"/>
              <a:t>Document each respondent’s conduct, products and importation</a:t>
            </a:r>
          </a:p>
          <a:p>
            <a:pPr marL="525780" indent="-457200">
              <a:buFont typeface="+mj-lt"/>
              <a:buAutoNum type="arabicPeriod"/>
            </a:pPr>
            <a:r>
              <a:rPr lang="en-US" sz="2500" dirty="0" smtClean="0"/>
              <a:t>Solidify the basis for domestic industry</a:t>
            </a:r>
          </a:p>
          <a:p>
            <a:pPr marL="525780" indent="-457200">
              <a:buFont typeface="+mj-lt"/>
              <a:buAutoNum type="arabicPeriod"/>
            </a:pPr>
            <a:r>
              <a:rPr lang="en-US" sz="2500" dirty="0" smtClean="0"/>
              <a:t>Determine settlement posture early</a:t>
            </a:r>
          </a:p>
          <a:p>
            <a:pPr marL="525780" indent="-457200">
              <a:buFont typeface="+mj-lt"/>
              <a:buAutoNum type="arabicPeriod"/>
            </a:pPr>
            <a:r>
              <a:rPr lang="en-US" sz="2500" dirty="0" smtClean="0"/>
              <a:t>Prepare for rapid offensive and defensive discovery</a:t>
            </a:r>
          </a:p>
        </p:txBody>
      </p:sp>
      <p:sp>
        <p:nvSpPr>
          <p:cNvPr id="4" name="Slide Number Placeholder 3"/>
          <p:cNvSpPr>
            <a:spLocks noGrp="1"/>
          </p:cNvSpPr>
          <p:nvPr>
            <p:ph type="sldNum" sz="quarter" idx="12"/>
          </p:nvPr>
        </p:nvSpPr>
        <p:spPr/>
        <p:txBody>
          <a:bodyPr/>
          <a:lstStyle/>
          <a:p>
            <a:fld id="{F7B8A778-2DD6-464E-965B-F8C782DA3626}" type="slidenum">
              <a:rPr lang="en-US" smtClean="0"/>
              <a:t>40</a:t>
            </a:fld>
            <a:endParaRPr lang="en-US" dirty="0"/>
          </a:p>
        </p:txBody>
      </p:sp>
      <p:sp>
        <p:nvSpPr>
          <p:cNvPr id="5" name="Text Placeholder 4"/>
          <p:cNvSpPr>
            <a:spLocks noGrp="1"/>
          </p:cNvSpPr>
          <p:nvPr>
            <p:ph type="body" sz="quarter" idx="13"/>
          </p:nvPr>
        </p:nvSpPr>
        <p:spPr/>
        <p:txBody>
          <a:bodyPr/>
          <a:lstStyle/>
          <a:p>
            <a:r>
              <a:rPr lang="en-US" dirty="0"/>
              <a:t>Takeaways</a:t>
            </a:r>
            <a:endParaRPr lang="en-US" dirty="0"/>
          </a:p>
        </p:txBody>
      </p:sp>
    </p:spTree>
    <p:extLst>
      <p:ext uri="{BB962C8B-B14F-4D97-AF65-F5344CB8AC3E}">
        <p14:creationId xmlns:p14="http://schemas.microsoft.com/office/powerpoint/2010/main" val="39314889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5800"/>
            <a:ext cx="7024744" cy="1143000"/>
          </a:xfrm>
        </p:spPr>
        <p:txBody>
          <a:bodyPr>
            <a:normAutofit/>
          </a:bodyPr>
          <a:lstStyle/>
          <a:p>
            <a:r>
              <a:rPr lang="en-US" dirty="0" smtClean="0"/>
              <a:t>If named as a Respondent</a:t>
            </a:r>
            <a:r>
              <a:rPr lang="en-US" dirty="0" smtClean="0"/>
              <a:t>...</a:t>
            </a:r>
            <a:endParaRPr lang="en-US" dirty="0"/>
          </a:p>
        </p:txBody>
      </p:sp>
      <p:sp>
        <p:nvSpPr>
          <p:cNvPr id="3" name="Content Placeholder 2"/>
          <p:cNvSpPr>
            <a:spLocks noGrp="1"/>
          </p:cNvSpPr>
          <p:nvPr>
            <p:ph idx="1"/>
          </p:nvPr>
        </p:nvSpPr>
        <p:spPr>
          <a:xfrm>
            <a:off x="1043490" y="2320771"/>
            <a:ext cx="7338510" cy="3775229"/>
          </a:xfrm>
        </p:spPr>
        <p:txBody>
          <a:bodyPr>
            <a:normAutofit/>
          </a:bodyPr>
          <a:lstStyle/>
          <a:p>
            <a:pPr marL="527050" indent="-457200">
              <a:buFont typeface="+mj-lt"/>
              <a:buAutoNum type="arabicPeriod"/>
            </a:pPr>
            <a:r>
              <a:rPr lang="en-US" sz="2500" dirty="0" smtClean="0"/>
              <a:t>Understand claims and products at issue</a:t>
            </a:r>
            <a:endParaRPr lang="en-US" sz="2500" dirty="0"/>
          </a:p>
          <a:p>
            <a:pPr marL="527050" indent="-457200">
              <a:buFont typeface="+mj-lt"/>
              <a:buAutoNum type="arabicPeriod"/>
            </a:pPr>
            <a:r>
              <a:rPr lang="en-US" sz="2500" dirty="0"/>
              <a:t>Assess </a:t>
            </a:r>
            <a:r>
              <a:rPr lang="en-US" sz="2500" dirty="0" smtClean="0"/>
              <a:t>business and legal strengths and weaknesses</a:t>
            </a:r>
            <a:endParaRPr lang="en-US" sz="2500" dirty="0"/>
          </a:p>
          <a:p>
            <a:pPr marL="527050" indent="-457200">
              <a:buFont typeface="+mj-lt"/>
              <a:buAutoNum type="arabicPeriod"/>
            </a:pPr>
            <a:r>
              <a:rPr lang="en-US" sz="2500" dirty="0"/>
              <a:t>Decide on strategy </a:t>
            </a:r>
            <a:r>
              <a:rPr lang="en-US" sz="2500" dirty="0" smtClean="0"/>
              <a:t>with </a:t>
            </a:r>
            <a:r>
              <a:rPr lang="en-US" sz="2500" dirty="0"/>
              <a:t>your advisors</a:t>
            </a:r>
          </a:p>
          <a:p>
            <a:pPr marL="527050" indent="-457200">
              <a:buFont typeface="+mj-lt"/>
              <a:buAutoNum type="arabicPeriod"/>
            </a:pPr>
            <a:r>
              <a:rPr lang="en-US" sz="2500" dirty="0" smtClean="0"/>
              <a:t>Comply promptly with discovery obligations</a:t>
            </a:r>
            <a:endParaRPr lang="en-US" sz="2500" dirty="0" smtClean="0"/>
          </a:p>
          <a:p>
            <a:pPr marL="527050" indent="-457200">
              <a:buFont typeface="+mj-lt"/>
              <a:buAutoNum type="arabicPeriod"/>
            </a:pPr>
            <a:r>
              <a:rPr lang="en-US" sz="2500" dirty="0" smtClean="0"/>
              <a:t>Avoid losing offensive discovery opportunities by delay</a:t>
            </a:r>
            <a:endParaRPr lang="en-US" sz="2500" dirty="0"/>
          </a:p>
        </p:txBody>
      </p:sp>
      <p:sp>
        <p:nvSpPr>
          <p:cNvPr id="4" name="Slide Number Placeholder 3"/>
          <p:cNvSpPr>
            <a:spLocks noGrp="1"/>
          </p:cNvSpPr>
          <p:nvPr>
            <p:ph type="sldNum" sz="quarter" idx="12"/>
          </p:nvPr>
        </p:nvSpPr>
        <p:spPr/>
        <p:txBody>
          <a:bodyPr/>
          <a:lstStyle/>
          <a:p>
            <a:fld id="{F7B8A778-2DD6-464E-965B-F8C782DA3626}" type="slidenum">
              <a:rPr lang="en-US" smtClean="0"/>
              <a:t>41</a:t>
            </a:fld>
            <a:endParaRPr lang="en-US" dirty="0"/>
          </a:p>
        </p:txBody>
      </p:sp>
      <p:sp>
        <p:nvSpPr>
          <p:cNvPr id="5" name="Text Placeholder 4"/>
          <p:cNvSpPr>
            <a:spLocks noGrp="1"/>
          </p:cNvSpPr>
          <p:nvPr>
            <p:ph type="body" sz="quarter" idx="13"/>
          </p:nvPr>
        </p:nvSpPr>
        <p:spPr/>
        <p:txBody>
          <a:bodyPr/>
          <a:lstStyle/>
          <a:p>
            <a:r>
              <a:rPr lang="en-US" dirty="0"/>
              <a:t>Takeaways</a:t>
            </a:r>
            <a:endParaRPr lang="en-US" dirty="0"/>
          </a:p>
        </p:txBody>
      </p:sp>
    </p:spTree>
    <p:extLst>
      <p:ext uri="{BB962C8B-B14F-4D97-AF65-F5344CB8AC3E}">
        <p14:creationId xmlns:p14="http://schemas.microsoft.com/office/powerpoint/2010/main" val="36879993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7B8A778-2DD6-464E-965B-F8C782DA3626}" type="slidenum">
              <a:rPr lang="en-US" smtClean="0"/>
              <a:t>42</a:t>
            </a:fld>
            <a:endParaRPr lang="en-US" dirty="0"/>
          </a:p>
        </p:txBody>
      </p:sp>
      <p:pic>
        <p:nvPicPr>
          <p:cNvPr id="5" name="Picture Placeholder 4" descr="M:\Other\AMS\PROMO\Attorneys\17-Allam\Allam - Color Photo for Print.jpg"/>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tretch>
            <a:fillRect/>
          </a:stretch>
        </p:blipFill>
        <p:spPr bwMode="auto">
          <a:xfrm>
            <a:off x="1185862" y="2667000"/>
            <a:ext cx="2090738" cy="29257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743200" y="1242536"/>
            <a:ext cx="3657600" cy="830997"/>
          </a:xfrm>
          <a:prstGeom prst="rect">
            <a:avLst/>
          </a:prstGeom>
          <a:noFill/>
        </p:spPr>
        <p:txBody>
          <a:bodyPr wrap="square" rtlCol="0">
            <a:spAutoFit/>
          </a:bodyPr>
          <a:lstStyle/>
          <a:p>
            <a:pPr algn="ctr"/>
            <a:r>
              <a:rPr lang="en-US" sz="4800" spc="300" dirty="0" smtClean="0">
                <a:ln>
                  <a:solidFill>
                    <a:schemeClr val="tx1">
                      <a:lumMod val="65000"/>
                      <a:lumOff val="35000"/>
                    </a:schemeClr>
                  </a:solidFill>
                </a:ln>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Questions?</a:t>
            </a:r>
            <a:endParaRPr lang="en-US" sz="4800" spc="300" dirty="0">
              <a:ln>
                <a:solidFill>
                  <a:schemeClr val="tx1">
                    <a:lumMod val="65000"/>
                    <a:lumOff val="35000"/>
                  </a:schemeClr>
                </a:solidFill>
              </a:ln>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Text Box 11"/>
          <p:cNvSpPr txBox="1">
            <a:spLocks noChangeArrowheads="1"/>
          </p:cNvSpPr>
          <p:nvPr/>
        </p:nvSpPr>
        <p:spPr bwMode="auto">
          <a:xfrm>
            <a:off x="3500438" y="2585410"/>
            <a:ext cx="5338762" cy="600164"/>
          </a:xfrm>
          <a:prstGeom prst="rect">
            <a:avLst/>
          </a:prstGeom>
          <a:noFill/>
          <a:ln w="9525">
            <a:noFill/>
            <a:miter lim="800000"/>
            <a:headEnd/>
            <a:tailEnd/>
          </a:ln>
          <a:effectLst/>
        </p:spPr>
        <p:txBody>
          <a:bodyPr>
            <a:spAutoFit/>
          </a:bodyPr>
          <a:lstStyle/>
          <a:p>
            <a:pPr>
              <a:spcBef>
                <a:spcPct val="20000"/>
              </a:spcBef>
              <a:buClr>
                <a:srgbClr val="006666"/>
              </a:buClr>
              <a:buSzPct val="95000"/>
              <a:defRPr/>
            </a:pPr>
            <a:r>
              <a:rPr lang="en-US" altLang="zh-CN" sz="3200" dirty="0" smtClean="0">
                <a:solidFill>
                  <a:schemeClr val="tx1">
                    <a:lumMod val="75000"/>
                    <a:lumOff val="25000"/>
                  </a:schemeClr>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Asha Allam</a:t>
            </a:r>
            <a:endParaRPr lang="en-US" altLang="zh-CN" sz="3200" dirty="0">
              <a:solidFill>
                <a:schemeClr val="tx1">
                  <a:lumMod val="75000"/>
                  <a:lumOff val="25000"/>
                </a:schemeClr>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Content Placeholder 2"/>
          <p:cNvSpPr txBox="1">
            <a:spLocks/>
          </p:cNvSpPr>
          <p:nvPr/>
        </p:nvSpPr>
        <p:spPr bwMode="auto">
          <a:xfrm>
            <a:off x="3495527" y="3118810"/>
            <a:ext cx="4657873" cy="2138990"/>
          </a:xfrm>
          <a:prstGeom prst="rect">
            <a:avLst/>
          </a:prstGeom>
          <a:noFill/>
          <a:ln w="9525">
            <a:noFill/>
            <a:miter lim="800000"/>
            <a:headEnd/>
            <a:tailEnd/>
          </a:ln>
        </p:spPr>
        <p:txBody>
          <a:bodyPr/>
          <a:lstStyle/>
          <a:p>
            <a:pPr marL="457200" indent="-457200" eaLnBrk="0" hangingPunct="0">
              <a:spcBef>
                <a:spcPct val="20000"/>
              </a:spcBef>
              <a:buClr>
                <a:srgbClr val="006666"/>
              </a:buClr>
              <a:buSzPct val="95000"/>
              <a:buFont typeface="Wingdings" pitchFamily="2" charset="2"/>
              <a:buNone/>
              <a:defRPr/>
            </a:pPr>
            <a:r>
              <a:rPr lang="en-US" altLang="zh-CN" sz="2000" b="0" kern="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1133 </a:t>
            </a:r>
            <a:r>
              <a:rPr lang="en-US" altLang="zh-CN" sz="2000" b="0" kern="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Connecticut Avenue NW</a:t>
            </a:r>
          </a:p>
          <a:p>
            <a:pPr marL="457200" indent="-457200" eaLnBrk="0" hangingPunct="0">
              <a:spcBef>
                <a:spcPct val="20000"/>
              </a:spcBef>
              <a:buClr>
                <a:srgbClr val="006666"/>
              </a:buClr>
              <a:buSzPct val="95000"/>
              <a:buFont typeface="Wingdings" pitchFamily="2" charset="2"/>
              <a:buNone/>
              <a:defRPr/>
            </a:pPr>
            <a:r>
              <a:rPr lang="en-US" altLang="zh-CN" sz="2000" b="0" kern="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Washington</a:t>
            </a:r>
            <a:r>
              <a:rPr lang="en-US" altLang="zh-CN" sz="2000" b="0" kern="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en-US" altLang="zh-CN" sz="2000" kern="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DC</a:t>
            </a:r>
            <a:r>
              <a:rPr lang="en-US" altLang="zh-CN" sz="2000" b="0" kern="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20036</a:t>
            </a:r>
          </a:p>
          <a:p>
            <a:pPr marL="457200" indent="-457200" eaLnBrk="0" hangingPunct="0">
              <a:spcBef>
                <a:spcPct val="20000"/>
              </a:spcBef>
              <a:buClr>
                <a:srgbClr val="006666"/>
              </a:buClr>
              <a:buSzPct val="95000"/>
              <a:buFont typeface="Wingdings" pitchFamily="2" charset="2"/>
              <a:buNone/>
              <a:defRPr/>
            </a:pPr>
            <a:r>
              <a:rPr lang="en-US" altLang="zh-CN" sz="2000" kern="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United States</a:t>
            </a:r>
            <a:endParaRPr lang="en-US" altLang="zh-CN" sz="2000" b="0" kern="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457200" indent="-457200" eaLnBrk="0" hangingPunct="0">
              <a:spcBef>
                <a:spcPct val="20000"/>
              </a:spcBef>
              <a:buClr>
                <a:srgbClr val="006666"/>
              </a:buClr>
              <a:buSzPct val="95000"/>
              <a:defRPr/>
            </a:pPr>
            <a:r>
              <a:rPr lang="en-US" altLang="zh-CN" sz="2000" b="0" kern="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Tel: 001.202.467.6300   </a:t>
            </a:r>
          </a:p>
          <a:p>
            <a:pPr marL="457200" indent="-457200" eaLnBrk="0" hangingPunct="0">
              <a:spcBef>
                <a:spcPct val="20000"/>
              </a:spcBef>
              <a:buClr>
                <a:srgbClr val="006666"/>
              </a:buClr>
              <a:buSzPct val="95000"/>
              <a:defRPr/>
            </a:pPr>
            <a:r>
              <a:rPr lang="en-US" altLang="zh-CN" sz="2000" b="0" kern="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allam@adduci.com</a:t>
            </a:r>
            <a:endParaRPr lang="en-US" altLang="zh-CN" sz="2000" b="0" kern="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457200" indent="-457200" eaLnBrk="0" hangingPunct="0">
              <a:spcBef>
                <a:spcPct val="20000"/>
              </a:spcBef>
              <a:buClr>
                <a:srgbClr val="006666"/>
              </a:buClr>
              <a:buSzPct val="95000"/>
              <a:buFont typeface="Wingdings" pitchFamily="2" charset="2"/>
              <a:buNone/>
              <a:defRPr/>
            </a:pPr>
            <a:endParaRPr lang="en-US" altLang="zh-CN" sz="2000" b="0" kern="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1" name="Picture 9" descr="05logobw.jpg"/>
          <p:cNvPicPr>
            <a:picLocks noChangeAspect="1"/>
          </p:cNvPicPr>
          <p:nvPr/>
        </p:nvPicPr>
        <p:blipFill>
          <a:blip r:embed="rId3" cstate="print"/>
          <a:srcRect/>
          <a:stretch>
            <a:fillRect/>
          </a:stretch>
        </p:blipFill>
        <p:spPr bwMode="auto">
          <a:xfrm>
            <a:off x="3546032" y="5026025"/>
            <a:ext cx="4657725" cy="536575"/>
          </a:xfrm>
          <a:prstGeom prst="rect">
            <a:avLst/>
          </a:prstGeom>
          <a:noFill/>
          <a:ln w="9525">
            <a:noFill/>
            <a:miter lim="800000"/>
            <a:headEnd/>
            <a:tailEnd/>
          </a:ln>
        </p:spPr>
      </p:pic>
      <p:sp>
        <p:nvSpPr>
          <p:cNvPr id="12" name="Text Placeholder 4"/>
          <p:cNvSpPr txBox="1">
            <a:spLocks/>
          </p:cNvSpPr>
          <p:nvPr/>
        </p:nvSpPr>
        <p:spPr>
          <a:xfrm>
            <a:off x="4641850" y="76200"/>
            <a:ext cx="3502025" cy="533400"/>
          </a:xfrm>
          <a:prstGeom prst="rect">
            <a:avLst/>
          </a:prstGeom>
        </p:spPr>
        <p:txBody>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Tahoma" panose="020B0604030504040204" pitchFamily="34" charset="0"/>
                <a:ea typeface="Tahoma" panose="020B0604030504040204" pitchFamily="34" charset="0"/>
                <a:cs typeface="Tahoma" panose="020B0604030504040204"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ctr">
              <a:buNone/>
            </a:pPr>
            <a:r>
              <a:rPr lang="en-US" dirty="0" smtClean="0">
                <a:solidFill>
                  <a:schemeClr val="bg1"/>
                </a:solidFill>
              </a:rPr>
              <a:t>Thank You</a:t>
            </a:r>
            <a:endParaRPr lang="en-US" dirty="0">
              <a:solidFill>
                <a:schemeClr val="bg1"/>
              </a:solidFill>
            </a:endParaRPr>
          </a:p>
        </p:txBody>
      </p:sp>
    </p:spTree>
    <p:extLst>
      <p:ext uri="{BB962C8B-B14F-4D97-AF65-F5344CB8AC3E}">
        <p14:creationId xmlns:p14="http://schemas.microsoft.com/office/powerpoint/2010/main" val="2737467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7200"/>
            <a:ext cx="7186110" cy="1143000"/>
          </a:xfrm>
        </p:spPr>
        <p:txBody>
          <a:bodyPr>
            <a:normAutofit fontScale="90000"/>
          </a:bodyPr>
          <a:lstStyle/>
          <a:p>
            <a:r>
              <a:rPr lang="en-US" dirty="0" smtClean="0"/>
              <a:t>Protecting Innovation is Important</a:t>
            </a:r>
            <a:endParaRPr lang="en-US" dirty="0"/>
          </a:p>
        </p:txBody>
      </p:sp>
      <p:sp>
        <p:nvSpPr>
          <p:cNvPr id="4" name="Slide Number Placeholder 3"/>
          <p:cNvSpPr>
            <a:spLocks noGrp="1"/>
          </p:cNvSpPr>
          <p:nvPr>
            <p:ph type="sldNum" sz="quarter" idx="12"/>
          </p:nvPr>
        </p:nvSpPr>
        <p:spPr/>
        <p:txBody>
          <a:bodyPr/>
          <a:lstStyle/>
          <a:p>
            <a:fld id="{F7B8A778-2DD6-464E-965B-F8C782DA3626}" type="slidenum">
              <a:rPr lang="en-US" smtClean="0"/>
              <a:t>5</a:t>
            </a:fld>
            <a:endParaRPr lang="en-US" dirty="0"/>
          </a:p>
        </p:txBody>
      </p:sp>
      <p:pic>
        <p:nvPicPr>
          <p:cNvPr id="5" name="Content Placeholder 3" descr="constitution.jpg"/>
          <p:cNvPicPr>
            <a:picLocks noGrp="1" noChangeAspect="1"/>
          </p:cNvPicPr>
          <p:nvPr>
            <p:ph idx="1"/>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7000" contrast="-25000"/>
                    </a14:imgEffect>
                  </a14:imgLayer>
                </a14:imgProps>
              </a:ext>
            </a:extLst>
          </a:blip>
          <a:stretch>
            <a:fillRect/>
          </a:stretch>
        </p:blipFill>
        <p:spPr>
          <a:xfrm>
            <a:off x="1521574" y="1752600"/>
            <a:ext cx="6100853" cy="4480560"/>
          </a:xfrm>
        </p:spPr>
      </p:pic>
      <p:sp>
        <p:nvSpPr>
          <p:cNvPr id="6" name="TextBox 5"/>
          <p:cNvSpPr txBox="1"/>
          <p:nvPr/>
        </p:nvSpPr>
        <p:spPr>
          <a:xfrm>
            <a:off x="0" y="2585502"/>
            <a:ext cx="9144000" cy="1015663"/>
          </a:xfrm>
          <a:prstGeom prst="rect">
            <a:avLst/>
          </a:prstGeom>
          <a:noFill/>
        </p:spPr>
        <p:txBody>
          <a:bodyPr wrap="square" rtlCol="0">
            <a:spAutoFit/>
          </a:bodyPr>
          <a:lstStyle/>
          <a:p>
            <a:pPr algn="ctr"/>
            <a:r>
              <a:rPr lang="en-US" sz="3000" dirty="0" smtClean="0">
                <a:latin typeface="Tahoma" panose="020B0604030504040204" pitchFamily="34" charset="0"/>
                <a:ea typeface="Tahoma" panose="020B0604030504040204" pitchFamily="34" charset="0"/>
                <a:cs typeface="Tahoma" panose="020B0604030504040204" pitchFamily="34" charset="0"/>
              </a:rPr>
              <a:t>United States Constitution </a:t>
            </a:r>
          </a:p>
          <a:p>
            <a:pPr algn="ctr"/>
            <a:r>
              <a:rPr lang="en-US" sz="3000" dirty="0" smtClean="0">
                <a:latin typeface="Tahoma" panose="020B0604030504040204" pitchFamily="34" charset="0"/>
                <a:ea typeface="Tahoma" panose="020B0604030504040204" pitchFamily="34" charset="0"/>
                <a:cs typeface="Tahoma" panose="020B0604030504040204" pitchFamily="34" charset="0"/>
              </a:rPr>
              <a:t>Article 1, Section 8:</a:t>
            </a:r>
          </a:p>
        </p:txBody>
      </p:sp>
      <p:sp>
        <p:nvSpPr>
          <p:cNvPr id="7" name="TextBox 6"/>
          <p:cNvSpPr txBox="1"/>
          <p:nvPr/>
        </p:nvSpPr>
        <p:spPr>
          <a:xfrm>
            <a:off x="1981200" y="3804702"/>
            <a:ext cx="5181600" cy="2123658"/>
          </a:xfrm>
          <a:prstGeom prst="rect">
            <a:avLst/>
          </a:prstGeom>
          <a:noFill/>
        </p:spPr>
        <p:txBody>
          <a:bodyPr wrap="square" rtlCol="0">
            <a:spAutoFit/>
          </a:bodyPr>
          <a:lstStyle/>
          <a:p>
            <a:pPr algn="ctr"/>
            <a:r>
              <a:rPr lang="en-US" sz="2200" b="0" dirty="0" smtClean="0">
                <a:latin typeface="Tahoma" panose="020B0604030504040204" pitchFamily="34" charset="0"/>
                <a:ea typeface="Tahoma" panose="020B0604030504040204" pitchFamily="34" charset="0"/>
                <a:cs typeface="Tahoma" panose="020B0604030504040204" pitchFamily="34" charset="0"/>
              </a:rPr>
              <a:t>“The Congress shall have Power . . .  </a:t>
            </a:r>
            <a:br>
              <a:rPr lang="en-US" sz="2200" b="0" dirty="0" smtClean="0">
                <a:latin typeface="Tahoma" panose="020B0604030504040204" pitchFamily="34" charset="0"/>
                <a:ea typeface="Tahoma" panose="020B0604030504040204" pitchFamily="34" charset="0"/>
                <a:cs typeface="Tahoma" panose="020B0604030504040204" pitchFamily="34" charset="0"/>
              </a:rPr>
            </a:br>
            <a:r>
              <a:rPr lang="en-US" sz="2200" b="0" dirty="0" smtClean="0">
                <a:latin typeface="Tahoma" panose="020B0604030504040204" pitchFamily="34" charset="0"/>
                <a:ea typeface="Tahoma" panose="020B0604030504040204" pitchFamily="34" charset="0"/>
                <a:cs typeface="Tahoma" panose="020B0604030504040204" pitchFamily="34" charset="0"/>
              </a:rPr>
              <a:t>To promote the Progress of Science and useful Arts, by securing for limited Times to Authors and Inventors the exclusive Right to their respective Writings and Discoveries . . . .”</a:t>
            </a:r>
            <a:endParaRPr lang="en-US" sz="2200" b="0" dirty="0">
              <a:latin typeface="Tahoma" panose="020B0604030504040204" pitchFamily="34" charset="0"/>
              <a:ea typeface="Tahoma" panose="020B0604030504040204" pitchFamily="34" charset="0"/>
              <a:cs typeface="Tahoma" panose="020B0604030504040204" pitchFamily="34" charset="0"/>
            </a:endParaRPr>
          </a:p>
        </p:txBody>
      </p:sp>
      <p:sp>
        <p:nvSpPr>
          <p:cNvPr id="8" name="Text Placeholder 4"/>
          <p:cNvSpPr>
            <a:spLocks noGrp="1"/>
          </p:cNvSpPr>
          <p:nvPr>
            <p:ph type="body" sz="quarter" idx="13"/>
          </p:nvPr>
        </p:nvSpPr>
        <p:spPr>
          <a:xfrm>
            <a:off x="4641850" y="76200"/>
            <a:ext cx="3502025" cy="533400"/>
          </a:xfrm>
        </p:spPr>
        <p:txBody>
          <a:bodyPr/>
          <a:lstStyle/>
          <a:p>
            <a:r>
              <a:rPr lang="en-US" dirty="0" smtClean="0"/>
              <a:t>Innovation</a:t>
            </a:r>
            <a:endParaRPr lang="en-US" dirty="0"/>
          </a:p>
        </p:txBody>
      </p:sp>
    </p:spTree>
    <p:extLst>
      <p:ext uri="{BB962C8B-B14F-4D97-AF65-F5344CB8AC3E}">
        <p14:creationId xmlns:p14="http://schemas.microsoft.com/office/powerpoint/2010/main" val="1367411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1143000"/>
          </a:xfrm>
        </p:spPr>
        <p:txBody>
          <a:bodyPr>
            <a:normAutofit/>
          </a:bodyPr>
          <a:lstStyle/>
          <a:p>
            <a:r>
              <a:rPr lang="en-US" sz="2800" b="1" dirty="0" smtClean="0"/>
              <a:t>Recent</a:t>
            </a:r>
            <a:r>
              <a:rPr lang="en-US" sz="2800" dirty="0" smtClean="0"/>
              <a:t> U.S</a:t>
            </a:r>
            <a:r>
              <a:rPr lang="en-US" sz="2800" dirty="0"/>
              <a:t>. Patents </a:t>
            </a:r>
            <a:r>
              <a:rPr lang="en-US" sz="2800" dirty="0" smtClean="0"/>
              <a:t>Issued to Indian Assignees</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1600427"/>
              </p:ext>
            </p:extLst>
          </p:nvPr>
        </p:nvGraphicFramePr>
        <p:xfrm>
          <a:off x="495300" y="1371600"/>
          <a:ext cx="8153400" cy="5059680"/>
        </p:xfrm>
        <a:graphic>
          <a:graphicData uri="http://schemas.openxmlformats.org/drawingml/2006/table">
            <a:tbl>
              <a:tblPr firstRow="1" bandRow="1">
                <a:tableStyleId>{21E4AEA4-8DFA-4A89-87EB-49C32662AFE0}</a:tableStyleId>
              </a:tblPr>
              <a:tblGrid>
                <a:gridCol w="952500"/>
                <a:gridCol w="4343400"/>
                <a:gridCol w="2857500"/>
              </a:tblGrid>
              <a:tr h="0">
                <a:tc>
                  <a:txBody>
                    <a:bodyPr/>
                    <a:lstStyle/>
                    <a:p>
                      <a:pPr algn="ctr" fontAlgn="t">
                        <a:spcBef>
                          <a:spcPts val="100"/>
                        </a:spcBef>
                        <a:spcAft>
                          <a:spcPts val="100"/>
                        </a:spcAft>
                      </a:pPr>
                      <a:r>
                        <a:rPr lang="en-US" sz="1300" u="none" strike="noStrike" dirty="0" smtClean="0">
                          <a:effectLst/>
                          <a:latin typeface="Tahoma" panose="020B0604030504040204" pitchFamily="34" charset="0"/>
                          <a:ea typeface="Tahoma" panose="020B0604030504040204" pitchFamily="34" charset="0"/>
                          <a:cs typeface="Tahoma" panose="020B0604030504040204" pitchFamily="34" charset="0"/>
                        </a:rPr>
                        <a:t>Patent</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ctr" fontAlgn="t">
                        <a:spcBef>
                          <a:spcPts val="100"/>
                        </a:spcBef>
                        <a:spcAft>
                          <a:spcPts val="100"/>
                        </a:spcAft>
                      </a:pPr>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Title</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ctr" fontAlgn="t">
                        <a:spcBef>
                          <a:spcPts val="100"/>
                        </a:spcBef>
                        <a:spcAft>
                          <a:spcPts val="100"/>
                        </a:spcAft>
                      </a:pPr>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Assignee</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r>
              <a:tr h="0">
                <a:tc>
                  <a:txBody>
                    <a:bodyPr/>
                    <a:lstStyle/>
                    <a:p>
                      <a:pPr algn="l" fontAlgn="t">
                        <a:spcBef>
                          <a:spcPts val="100"/>
                        </a:spcBef>
                        <a:spcAft>
                          <a:spcPts val="100"/>
                        </a:spcAft>
                      </a:pPr>
                      <a:r>
                        <a:rPr lang="en-US" sz="1300" u="none" strike="noStrike" dirty="0" smtClean="0">
                          <a:effectLst/>
                          <a:latin typeface="Tahoma" panose="020B0604030504040204" pitchFamily="34" charset="0"/>
                          <a:ea typeface="Tahoma" panose="020B0604030504040204" pitchFamily="34" charset="0"/>
                          <a:cs typeface="Tahoma" panose="020B0604030504040204" pitchFamily="34" charset="0"/>
                        </a:rPr>
                        <a:t>8,933,248 </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t">
                        <a:spcBef>
                          <a:spcPts val="100"/>
                        </a:spcBef>
                        <a:spcAft>
                          <a:spcPts val="100"/>
                        </a:spcAft>
                      </a:pPr>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3-substituted-3-hydroxy oxindole derivatives and process for preparation thereof </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t">
                        <a:spcBef>
                          <a:spcPts val="100"/>
                        </a:spcBef>
                        <a:spcAft>
                          <a:spcPts val="100"/>
                        </a:spcAft>
                      </a:pPr>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Council of Scientific &amp; Industrial Research (New Delhi, IN)</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r>
              <a:tr h="0">
                <a:tc>
                  <a:txBody>
                    <a:bodyPr/>
                    <a:lstStyle/>
                    <a:p>
                      <a:pPr algn="l" fontAlgn="t">
                        <a:spcBef>
                          <a:spcPts val="100"/>
                        </a:spcBef>
                        <a:spcAft>
                          <a:spcPts val="100"/>
                        </a:spcAft>
                      </a:pPr>
                      <a:r>
                        <a:rPr lang="en-US" sz="1300" u="none" strike="noStrike" dirty="0" smtClean="0">
                          <a:effectLst/>
                          <a:latin typeface="Tahoma" panose="020B0604030504040204" pitchFamily="34" charset="0"/>
                          <a:ea typeface="Tahoma" panose="020B0604030504040204" pitchFamily="34" charset="0"/>
                          <a:cs typeface="Tahoma" panose="020B0604030504040204" pitchFamily="34" charset="0"/>
                        </a:rPr>
                        <a:t>8,933,123 </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t">
                        <a:spcBef>
                          <a:spcPts val="100"/>
                        </a:spcBef>
                        <a:spcAft>
                          <a:spcPts val="100"/>
                        </a:spcAft>
                      </a:pPr>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Polymorphic forms of O-desmethyl-venlafaxine succinate</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t">
                        <a:spcBef>
                          <a:spcPts val="100"/>
                        </a:spcBef>
                        <a:spcAft>
                          <a:spcPts val="100"/>
                        </a:spcAft>
                      </a:pPr>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Cadila Healthcare Limited (Ahmedabad, IN)</a:t>
                      </a:r>
                      <a:endParaRPr lang="en-US"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r>
              <a:tr h="0">
                <a:tc>
                  <a:txBody>
                    <a:bodyPr/>
                    <a:lstStyle/>
                    <a:p>
                      <a:pPr algn="l" fontAlgn="t">
                        <a:spcBef>
                          <a:spcPts val="100"/>
                        </a:spcBef>
                        <a:spcAft>
                          <a:spcPts val="100"/>
                        </a:spcAft>
                      </a:pPr>
                      <a:r>
                        <a:rPr lang="en-US" sz="1300" u="none" strike="noStrike" dirty="0" smtClean="0">
                          <a:effectLst/>
                          <a:latin typeface="Tahoma" panose="020B0604030504040204" pitchFamily="34" charset="0"/>
                          <a:ea typeface="Tahoma" panose="020B0604030504040204" pitchFamily="34" charset="0"/>
                          <a:cs typeface="Tahoma" panose="020B0604030504040204" pitchFamily="34" charset="0"/>
                        </a:rPr>
                        <a:t>8,933,121 </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t">
                        <a:spcBef>
                          <a:spcPts val="100"/>
                        </a:spcBef>
                        <a:spcAft>
                          <a:spcPts val="100"/>
                        </a:spcAft>
                      </a:pPr>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Anti-obesity potential of Calebin A</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t">
                        <a:spcBef>
                          <a:spcPts val="100"/>
                        </a:spcBef>
                        <a:spcAft>
                          <a:spcPts val="100"/>
                        </a:spcAft>
                      </a:pPr>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Sami Labs Limited (Karnataka, IN)</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r>
              <a:tr h="0">
                <a:tc>
                  <a:txBody>
                    <a:bodyPr/>
                    <a:lstStyle/>
                    <a:p>
                      <a:pPr algn="l" fontAlgn="t">
                        <a:spcBef>
                          <a:spcPts val="100"/>
                        </a:spcBef>
                        <a:spcAft>
                          <a:spcPts val="100"/>
                        </a:spcAft>
                      </a:pPr>
                      <a:r>
                        <a:rPr lang="en-US" sz="1300" u="none" strike="noStrike" dirty="0" smtClean="0">
                          <a:effectLst/>
                          <a:latin typeface="Tahoma" panose="020B0604030504040204" pitchFamily="34" charset="0"/>
                          <a:ea typeface="Tahoma" panose="020B0604030504040204" pitchFamily="34" charset="0"/>
                          <a:cs typeface="Tahoma" panose="020B0604030504040204" pitchFamily="34" charset="0"/>
                        </a:rPr>
                        <a:t>   </a:t>
                      </a:r>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8,933,060 </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t">
                        <a:spcBef>
                          <a:spcPts val="100"/>
                        </a:spcBef>
                        <a:spcAft>
                          <a:spcPts val="100"/>
                        </a:spcAft>
                      </a:pPr>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Combination of azelastine and ciclesonide for nasal administration</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t">
                        <a:spcBef>
                          <a:spcPts val="100"/>
                        </a:spcBef>
                        <a:spcAft>
                          <a:spcPts val="100"/>
                        </a:spcAft>
                      </a:pPr>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Cipla Limited (Mumbai, IN)</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r>
              <a:tr h="0">
                <a:tc>
                  <a:txBody>
                    <a:bodyPr/>
                    <a:lstStyle/>
                    <a:p>
                      <a:pPr algn="l" fontAlgn="t">
                        <a:spcBef>
                          <a:spcPts val="100"/>
                        </a:spcBef>
                        <a:spcAft>
                          <a:spcPts val="100"/>
                        </a:spcAft>
                      </a:pPr>
                      <a:r>
                        <a:rPr lang="en-US" sz="1300" u="none" strike="noStrike" dirty="0" smtClean="0">
                          <a:effectLst/>
                          <a:latin typeface="Tahoma" panose="020B0604030504040204" pitchFamily="34" charset="0"/>
                          <a:ea typeface="Tahoma" panose="020B0604030504040204" pitchFamily="34" charset="0"/>
                          <a:cs typeface="Tahoma" panose="020B0604030504040204" pitchFamily="34" charset="0"/>
                        </a:rPr>
                        <a:t>   </a:t>
                      </a:r>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8,932,712 </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t">
                        <a:spcBef>
                          <a:spcPts val="100"/>
                        </a:spcBef>
                        <a:spcAft>
                          <a:spcPts val="100"/>
                        </a:spcAft>
                      </a:pPr>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Metal passivator additive and process for preparing</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t">
                        <a:spcBef>
                          <a:spcPts val="100"/>
                        </a:spcBef>
                        <a:spcAft>
                          <a:spcPts val="100"/>
                        </a:spcAft>
                      </a:pPr>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Indian Oil Corporation Limited (Faridabad, IN)</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r>
              <a:tr h="0">
                <a:tc>
                  <a:txBody>
                    <a:bodyPr/>
                    <a:lstStyle/>
                    <a:p>
                      <a:pPr algn="l" fontAlgn="t">
                        <a:spcBef>
                          <a:spcPts val="100"/>
                        </a:spcBef>
                        <a:spcAft>
                          <a:spcPts val="100"/>
                        </a:spcAft>
                      </a:pPr>
                      <a:r>
                        <a:rPr lang="en-US" sz="1300" u="none" strike="noStrike" dirty="0" smtClean="0">
                          <a:effectLst/>
                          <a:latin typeface="Tahoma" panose="020B0604030504040204" pitchFamily="34" charset="0"/>
                          <a:ea typeface="Tahoma" panose="020B0604030504040204" pitchFamily="34" charset="0"/>
                          <a:cs typeface="Tahoma" panose="020B0604030504040204" pitchFamily="34" charset="0"/>
                        </a:rPr>
                        <a:t>   </a:t>
                      </a:r>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8,930,918 </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t">
                        <a:spcBef>
                          <a:spcPts val="100"/>
                        </a:spcBef>
                        <a:spcAft>
                          <a:spcPts val="100"/>
                        </a:spcAft>
                      </a:pPr>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System and method for SQL performance assurance services </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t">
                        <a:spcBef>
                          <a:spcPts val="100"/>
                        </a:spcBef>
                        <a:spcAft>
                          <a:spcPts val="100"/>
                        </a:spcAft>
                      </a:pPr>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Tata Consultancy Services Limited (IN) </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r>
              <a:tr h="0">
                <a:tc>
                  <a:txBody>
                    <a:bodyPr/>
                    <a:lstStyle/>
                    <a:p>
                      <a:pPr algn="l" fontAlgn="t">
                        <a:spcBef>
                          <a:spcPts val="100"/>
                        </a:spcBef>
                        <a:spcAft>
                          <a:spcPts val="100"/>
                        </a:spcAft>
                      </a:pPr>
                      <a:r>
                        <a:rPr lang="en-US" sz="1300" u="none" strike="noStrike" dirty="0" smtClean="0">
                          <a:effectLst/>
                          <a:latin typeface="Tahoma" panose="020B0604030504040204" pitchFamily="34" charset="0"/>
                          <a:ea typeface="Tahoma" panose="020B0604030504040204" pitchFamily="34" charset="0"/>
                          <a:cs typeface="Tahoma" panose="020B0604030504040204" pitchFamily="34" charset="0"/>
                        </a:rPr>
                        <a:t>8,930,381 </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t">
                        <a:spcBef>
                          <a:spcPts val="100"/>
                        </a:spcBef>
                        <a:spcAft>
                          <a:spcPts val="100"/>
                        </a:spcAft>
                      </a:pPr>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Methods and systems for runtime data anonymization </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t">
                        <a:spcBef>
                          <a:spcPts val="100"/>
                        </a:spcBef>
                        <a:spcAft>
                          <a:spcPts val="100"/>
                        </a:spcAft>
                      </a:pPr>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Infosys Limited (Bangalore, IN) </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r>
              <a:tr h="0">
                <a:tc>
                  <a:txBody>
                    <a:bodyPr/>
                    <a:lstStyle/>
                    <a:p>
                      <a:pPr algn="l" fontAlgn="t">
                        <a:spcBef>
                          <a:spcPts val="100"/>
                        </a:spcBef>
                        <a:spcAft>
                          <a:spcPts val="100"/>
                        </a:spcAft>
                      </a:pPr>
                      <a:r>
                        <a:rPr lang="en-US" sz="1300" u="none" strike="noStrike" dirty="0" smtClean="0">
                          <a:effectLst/>
                          <a:latin typeface="Tahoma" panose="020B0604030504040204" pitchFamily="34" charset="0"/>
                          <a:ea typeface="Tahoma" panose="020B0604030504040204" pitchFamily="34" charset="0"/>
                          <a:cs typeface="Tahoma" panose="020B0604030504040204" pitchFamily="34" charset="0"/>
                        </a:rPr>
                        <a:t>   </a:t>
                      </a:r>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8,929,699 </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t">
                        <a:spcBef>
                          <a:spcPts val="100"/>
                        </a:spcBef>
                        <a:spcAft>
                          <a:spcPts val="100"/>
                        </a:spcAft>
                      </a:pPr>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Symmetrical branching ortho mode transducer (OMT) with enhanced bandwidth</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t">
                        <a:spcBef>
                          <a:spcPts val="100"/>
                        </a:spcBef>
                        <a:spcAft>
                          <a:spcPts val="100"/>
                        </a:spcAft>
                      </a:pPr>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Indian Space Research Organisation (Bangalore, IN) </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r>
              <a:tr h="0">
                <a:tc>
                  <a:txBody>
                    <a:bodyPr/>
                    <a:lstStyle/>
                    <a:p>
                      <a:pPr algn="l" fontAlgn="t">
                        <a:spcBef>
                          <a:spcPts val="100"/>
                        </a:spcBef>
                        <a:spcAft>
                          <a:spcPts val="100"/>
                        </a:spcAft>
                      </a:pPr>
                      <a:r>
                        <a:rPr lang="en-US" sz="1300" u="none" strike="noStrike" dirty="0" smtClean="0">
                          <a:effectLst/>
                          <a:latin typeface="Tahoma" panose="020B0604030504040204" pitchFamily="34" charset="0"/>
                          <a:ea typeface="Tahoma" panose="020B0604030504040204" pitchFamily="34" charset="0"/>
                          <a:cs typeface="Tahoma" panose="020B0604030504040204" pitchFamily="34" charset="0"/>
                        </a:rPr>
                        <a:t>   </a:t>
                      </a:r>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8,929,622 </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t">
                        <a:spcBef>
                          <a:spcPts val="100"/>
                        </a:spcBef>
                        <a:spcAft>
                          <a:spcPts val="100"/>
                        </a:spcAft>
                      </a:pPr>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Method and apparatus for in vitro analysis of the physical response of blood-vessels to vaso-active agents</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t">
                        <a:spcBef>
                          <a:spcPts val="100"/>
                        </a:spcBef>
                        <a:spcAft>
                          <a:spcPts val="100"/>
                        </a:spcAft>
                      </a:pPr>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Manipal Institute of Technology (Karnataka, IN) </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r>
              <a:tr h="0">
                <a:tc>
                  <a:txBody>
                    <a:bodyPr/>
                    <a:lstStyle/>
                    <a:p>
                      <a:pPr algn="l" fontAlgn="t">
                        <a:spcBef>
                          <a:spcPts val="100"/>
                        </a:spcBef>
                        <a:spcAft>
                          <a:spcPts val="100"/>
                        </a:spcAft>
                      </a:pPr>
                      <a:r>
                        <a:rPr lang="en-US" sz="1300" u="none" strike="noStrike" dirty="0" smtClean="0">
                          <a:effectLst/>
                          <a:latin typeface="Tahoma" panose="020B0604030504040204" pitchFamily="34" charset="0"/>
                          <a:ea typeface="Tahoma" panose="020B0604030504040204" pitchFamily="34" charset="0"/>
                          <a:cs typeface="Tahoma" panose="020B0604030504040204" pitchFamily="34" charset="0"/>
                        </a:rPr>
                        <a:t>   </a:t>
                      </a:r>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8,927,611 </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t">
                        <a:spcBef>
                          <a:spcPts val="100"/>
                        </a:spcBef>
                        <a:spcAft>
                          <a:spcPts val="100"/>
                        </a:spcAft>
                      </a:pPr>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Counter-current multistage fischer tropsch reactor systems </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t">
                        <a:spcBef>
                          <a:spcPts val="100"/>
                        </a:spcBef>
                        <a:spcAft>
                          <a:spcPts val="100"/>
                        </a:spcAft>
                      </a:pPr>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Bharat Petroleum Corporation Limited (Mumbai, IN) </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r>
              <a:tr h="0">
                <a:tc>
                  <a:txBody>
                    <a:bodyPr/>
                    <a:lstStyle/>
                    <a:p>
                      <a:pPr algn="l" fontAlgn="t">
                        <a:spcBef>
                          <a:spcPts val="100"/>
                        </a:spcBef>
                        <a:spcAft>
                          <a:spcPts val="100"/>
                        </a:spcAft>
                      </a:pPr>
                      <a:r>
                        <a:rPr lang="en-US" sz="1300" u="none" strike="noStrike" dirty="0" smtClean="0">
                          <a:effectLst/>
                          <a:latin typeface="Tahoma" panose="020B0604030504040204" pitchFamily="34" charset="0"/>
                          <a:ea typeface="Tahoma" panose="020B0604030504040204" pitchFamily="34" charset="0"/>
                          <a:cs typeface="Tahoma" panose="020B0604030504040204" pitchFamily="34" charset="0"/>
                        </a:rPr>
                        <a:t>8,927,256 </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t">
                        <a:spcBef>
                          <a:spcPts val="100"/>
                        </a:spcBef>
                        <a:spcAft>
                          <a:spcPts val="100"/>
                        </a:spcAft>
                      </a:pPr>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Fermentation medias and processes thereof </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t">
                        <a:spcBef>
                          <a:spcPts val="100"/>
                        </a:spcBef>
                        <a:spcAft>
                          <a:spcPts val="100"/>
                        </a:spcAft>
                      </a:pPr>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Biocon Limited (IN)</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r>
            </a:tbl>
          </a:graphicData>
        </a:graphic>
      </p:graphicFrame>
      <p:sp>
        <p:nvSpPr>
          <p:cNvPr id="4" name="Slide Number Placeholder 3"/>
          <p:cNvSpPr>
            <a:spLocks noGrp="1"/>
          </p:cNvSpPr>
          <p:nvPr>
            <p:ph type="sldNum" sz="quarter" idx="12"/>
          </p:nvPr>
        </p:nvSpPr>
        <p:spPr/>
        <p:txBody>
          <a:bodyPr/>
          <a:lstStyle/>
          <a:p>
            <a:fld id="{F7B8A778-2DD6-464E-965B-F8C782DA3626}" type="slidenum">
              <a:rPr lang="en-US" smtClean="0"/>
              <a:t>6</a:t>
            </a:fld>
            <a:endParaRPr lang="en-US" dirty="0"/>
          </a:p>
        </p:txBody>
      </p:sp>
      <p:sp>
        <p:nvSpPr>
          <p:cNvPr id="5" name="Text Placeholder 4"/>
          <p:cNvSpPr>
            <a:spLocks noGrp="1"/>
          </p:cNvSpPr>
          <p:nvPr>
            <p:ph type="body" sz="quarter" idx="13"/>
          </p:nvPr>
        </p:nvSpPr>
        <p:spPr>
          <a:xfrm>
            <a:off x="4641850" y="76200"/>
            <a:ext cx="3502025" cy="533400"/>
          </a:xfrm>
        </p:spPr>
        <p:txBody>
          <a:bodyPr/>
          <a:lstStyle/>
          <a:p>
            <a:r>
              <a:rPr lang="en-US" dirty="0" smtClean="0"/>
              <a:t>Innovation</a:t>
            </a:r>
            <a:endParaRPr lang="en-US" dirty="0"/>
          </a:p>
        </p:txBody>
      </p:sp>
    </p:spTree>
    <p:extLst>
      <p:ext uri="{BB962C8B-B14F-4D97-AF65-F5344CB8AC3E}">
        <p14:creationId xmlns:p14="http://schemas.microsoft.com/office/powerpoint/2010/main" val="3670888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96834" cy="1143000"/>
          </a:xfrm>
        </p:spPr>
        <p:txBody>
          <a:bodyPr>
            <a:normAutofit/>
          </a:bodyPr>
          <a:lstStyle/>
          <a:p>
            <a:r>
              <a:rPr lang="en-US" sz="2600" b="1" dirty="0" smtClean="0"/>
              <a:t>Recent</a:t>
            </a:r>
            <a:r>
              <a:rPr lang="en-US" sz="2600" dirty="0" smtClean="0"/>
              <a:t> U.S. Trademark Registrations to Indian Owners</a:t>
            </a:r>
            <a:endParaRPr lang="en-US" sz="2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04183158"/>
              </p:ext>
            </p:extLst>
          </p:nvPr>
        </p:nvGraphicFramePr>
        <p:xfrm>
          <a:off x="501804" y="1524000"/>
          <a:ext cx="8140394" cy="4927600"/>
        </p:xfrm>
        <a:graphic>
          <a:graphicData uri="http://schemas.openxmlformats.org/drawingml/2006/table">
            <a:tbl>
              <a:tblPr firstRow="1" bandRow="1">
                <a:tableStyleId>{21E4AEA4-8DFA-4A89-87EB-49C32662AFE0}</a:tableStyleId>
              </a:tblPr>
              <a:tblGrid>
                <a:gridCol w="1250796"/>
                <a:gridCol w="1828800"/>
                <a:gridCol w="5060798"/>
              </a:tblGrid>
              <a:tr h="370840">
                <a:tc>
                  <a:txBody>
                    <a:bodyPr/>
                    <a:lstStyle/>
                    <a:p>
                      <a:pPr algn="ctr" fontAlgn="b"/>
                      <a:r>
                        <a:rPr lang="en-US" sz="1300" b="1" i="0" u="none" strike="noStrike"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Registration</a:t>
                      </a:r>
                      <a:endParaRPr lang="en-US" sz="13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ctr" fontAlgn="b"/>
                      <a:r>
                        <a:rPr lang="en-US" sz="13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Mark</a:t>
                      </a:r>
                      <a:endParaRPr lang="en-US" sz="13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ctr" fontAlgn="b"/>
                      <a:r>
                        <a:rPr lang="en-US" sz="13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Owner</a:t>
                      </a:r>
                      <a:endParaRPr lang="en-US" sz="13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r>
              <a:tr h="121920">
                <a:tc>
                  <a:txBody>
                    <a:bodyPr/>
                    <a:lstStyle/>
                    <a:p>
                      <a:pPr algn="l" fontAlgn="b"/>
                      <a:r>
                        <a:rPr lang="en-US" sz="13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4,671,624</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b"/>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ASSETEXPLORER</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b"/>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Zoho Corporation Pvt. Ltd. CORPORATION INDIA </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r>
              <a:tr h="132080">
                <a:tc>
                  <a:txBody>
                    <a:bodyPr/>
                    <a:lstStyle/>
                    <a:p>
                      <a:pPr algn="l" fontAlgn="b"/>
                      <a:r>
                        <a:rPr lang="en-US" sz="13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4,671,723</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b"/>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FUNGBACT</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b"/>
                      <a:r>
                        <a:rPr lang="it-IT" sz="1300" u="none" strike="noStrike" dirty="0" smtClean="0">
                          <a:effectLst/>
                          <a:latin typeface="Tahoma" panose="020B0604030504040204" pitchFamily="34" charset="0"/>
                          <a:ea typeface="Tahoma" panose="020B0604030504040204" pitchFamily="34" charset="0"/>
                          <a:cs typeface="Tahoma" panose="020B0604030504040204" pitchFamily="34" charset="0"/>
                        </a:rPr>
                        <a:t>Patel, Babu Bhai </a:t>
                      </a:r>
                      <a:r>
                        <a:rPr lang="it-IT" sz="1300" u="none" strike="noStrike" dirty="0">
                          <a:effectLst/>
                          <a:latin typeface="Tahoma" panose="020B0604030504040204" pitchFamily="34" charset="0"/>
                          <a:ea typeface="Tahoma" panose="020B0604030504040204" pitchFamily="34" charset="0"/>
                          <a:cs typeface="Tahoma" panose="020B0604030504040204" pitchFamily="34" charset="0"/>
                        </a:rPr>
                        <a:t>C. TA M/S. </a:t>
                      </a:r>
                      <a:r>
                        <a:rPr lang="it-IT" sz="1300" u="none" strike="noStrike" dirty="0" smtClean="0">
                          <a:effectLst/>
                          <a:latin typeface="Tahoma" panose="020B0604030504040204" pitchFamily="34" charset="0"/>
                          <a:ea typeface="Tahoma" panose="020B0604030504040204" pitchFamily="34" charset="0"/>
                          <a:cs typeface="Tahoma" panose="020B0604030504040204" pitchFamily="34" charset="0"/>
                        </a:rPr>
                        <a:t>Pramukh Agri Clinic INDIVIDUAL </a:t>
                      </a:r>
                      <a:r>
                        <a:rPr lang="it-IT" sz="1300" u="none" strike="noStrike" dirty="0">
                          <a:effectLst/>
                          <a:latin typeface="Tahoma" panose="020B0604030504040204" pitchFamily="34" charset="0"/>
                          <a:ea typeface="Tahoma" panose="020B0604030504040204" pitchFamily="34" charset="0"/>
                          <a:cs typeface="Tahoma" panose="020B0604030504040204" pitchFamily="34" charset="0"/>
                        </a:rPr>
                        <a:t>INDIA</a:t>
                      </a:r>
                      <a:endParaRPr lang="it-IT"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r>
              <a:tr h="370840">
                <a:tc>
                  <a:txBody>
                    <a:bodyPr/>
                    <a:lstStyle/>
                    <a:p>
                      <a:pPr algn="l" fontAlgn="b"/>
                      <a:r>
                        <a:rPr lang="en-US" sz="13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4,669,024</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b"/>
                      <a:r>
                        <a:rPr lang="en-US" sz="13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AIR HOCKEY : BEST &amp; SUPER</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b"/>
                      <a:r>
                        <a:rPr lang="en-US" sz="13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Crispy Games Private Limited CORPORATION INDIA</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r>
              <a:tr h="370840">
                <a:tc>
                  <a:txBody>
                    <a:bodyPr/>
                    <a:lstStyle/>
                    <a:p>
                      <a:pPr algn="l" fontAlgn="b"/>
                      <a:r>
                        <a:rPr lang="en-US" sz="13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4,666,900</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b"/>
                      <a:r>
                        <a:rPr lang="en-US" sz="1300" u="none" strike="noStrike" dirty="0" smtClean="0">
                          <a:effectLst/>
                          <a:latin typeface="Tahoma" panose="020B0604030504040204" pitchFamily="34" charset="0"/>
                          <a:ea typeface="Tahoma" panose="020B0604030504040204" pitchFamily="34" charset="0"/>
                          <a:cs typeface="Tahoma" panose="020B0604030504040204" pitchFamily="34" charset="0"/>
                        </a:rPr>
                        <a:t>FORNEXT</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b"/>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ForNext Studios Indrani Vasanthraj - IN - Partner, Vasanthraj Chinnaswamy - IN - Partner PARTNERSHIP INDIA</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r>
              <a:tr h="121920">
                <a:tc>
                  <a:txBody>
                    <a:bodyPr/>
                    <a:lstStyle/>
                    <a:p>
                      <a:pPr algn="l" fontAlgn="b"/>
                      <a:r>
                        <a:rPr lang="en-US" sz="13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4,665,992</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b"/>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CAN SCRIPT</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b"/>
                      <a:r>
                        <a:rPr lang="en-US" sz="1300" u="none" strike="noStrike" dirty="0" smtClean="0">
                          <a:effectLst/>
                          <a:latin typeface="Tahoma" panose="020B0604030504040204" pitchFamily="34" charset="0"/>
                          <a:ea typeface="Tahoma" panose="020B0604030504040204" pitchFamily="34" charset="0"/>
                          <a:cs typeface="Tahoma" panose="020B0604030504040204" pitchFamily="34" charset="0"/>
                        </a:rPr>
                        <a:t>Mitra BioTech PRIVATE </a:t>
                      </a:r>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LIMITED COMPANY INDIA</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r>
              <a:tr h="137160">
                <a:tc>
                  <a:txBody>
                    <a:bodyPr/>
                    <a:lstStyle/>
                    <a:p>
                      <a:pPr algn="l" fontAlgn="b"/>
                      <a:r>
                        <a:rPr lang="en-US" sz="13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4,665,706</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b"/>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TRAVELXP</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b"/>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Celebrities Management Pvt. Ltd. Private Limited Company INDIA</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r>
              <a:tr h="152400">
                <a:tc>
                  <a:txBody>
                    <a:bodyPr/>
                    <a:lstStyle/>
                    <a:p>
                      <a:pPr algn="l" fontAlgn="b"/>
                      <a:r>
                        <a:rPr lang="en-US" sz="13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4,663,138</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b"/>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VWO</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b"/>
                      <a:r>
                        <a:rPr lang="en-US" sz="1300" u="none" strike="noStrike" dirty="0" smtClean="0">
                          <a:effectLst/>
                          <a:latin typeface="Tahoma" panose="020B0604030504040204" pitchFamily="34" charset="0"/>
                          <a:ea typeface="Tahoma" panose="020B0604030504040204" pitchFamily="34" charset="0"/>
                          <a:cs typeface="Tahoma" panose="020B0604030504040204" pitchFamily="34" charset="0"/>
                        </a:rPr>
                        <a:t>Wingify Software PRIVATE </a:t>
                      </a:r>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LIMITED Private Limited Company INDIA</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r>
              <a:tr h="142240">
                <a:tc>
                  <a:txBody>
                    <a:bodyPr/>
                    <a:lstStyle/>
                    <a:p>
                      <a:pPr algn="l" fontAlgn="b"/>
                      <a:r>
                        <a:rPr lang="en-US" sz="13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4,664,759</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b"/>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MAHINDRA FINANCE</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b"/>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Mahindra &amp; Mahindra Limited CORPORATION INDIA</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r>
              <a:tr h="0">
                <a:tc>
                  <a:txBody>
                    <a:bodyPr/>
                    <a:lstStyle/>
                    <a:p>
                      <a:pPr algn="l" fontAlgn="b"/>
                      <a:r>
                        <a:rPr lang="en-US" sz="13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4,661,927</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b"/>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24 MANTRA ORGANIC</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b"/>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Sresta Natural Bioproducts Pvt Ltd CORPORATION INDIA</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r>
              <a:tr h="0">
                <a:tc>
                  <a:txBody>
                    <a:bodyPr/>
                    <a:lstStyle/>
                    <a:p>
                      <a:pPr algn="l" fontAlgn="b"/>
                      <a:r>
                        <a:rPr lang="en-US" sz="13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4,664,484</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b"/>
                      <a:r>
                        <a:rPr lang="en-US" sz="13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SMART PROP</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b"/>
                      <a:r>
                        <a:rPr lang="en-US" sz="13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SLK Global BPO Services Pvt. Ltd. LIMITED LIABILITY COMPANY INDIA</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r>
              <a:tr h="121920">
                <a:tc>
                  <a:txBody>
                    <a:bodyPr/>
                    <a:lstStyle/>
                    <a:p>
                      <a:pPr algn="l" fontAlgn="b"/>
                      <a:r>
                        <a:rPr lang="en-US" sz="13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4,658,806</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b"/>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LUMIS PARTNERS</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b"/>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Lumis Consulting Partners India Private Limited private limited company INDIA</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r>
              <a:tr h="137160">
                <a:tc>
                  <a:txBody>
                    <a:bodyPr/>
                    <a:lstStyle/>
                    <a:p>
                      <a:pPr algn="l" fontAlgn="b"/>
                      <a:r>
                        <a:rPr lang="en-US" sz="13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4,658,400</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b"/>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ULLU</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b"/>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Vikramaditya Jain INDIVIDUAL INDIA</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r>
              <a:tr h="152400">
                <a:tc>
                  <a:txBody>
                    <a:bodyPr/>
                    <a:lstStyle/>
                    <a:p>
                      <a:pPr algn="l" fontAlgn="b"/>
                      <a:r>
                        <a:rPr lang="en-US" sz="13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4,654,407</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b"/>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GLITTERING STARS</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c>
                  <a:txBody>
                    <a:bodyPr/>
                    <a:lstStyle/>
                    <a:p>
                      <a:pPr algn="l" fontAlgn="b"/>
                      <a:r>
                        <a:rPr lang="en-US" sz="1300" u="none" strike="noStrike" dirty="0">
                          <a:effectLst/>
                          <a:latin typeface="Tahoma" panose="020B0604030504040204" pitchFamily="34" charset="0"/>
                          <a:ea typeface="Tahoma" panose="020B0604030504040204" pitchFamily="34" charset="0"/>
                          <a:cs typeface="Tahoma" panose="020B0604030504040204" pitchFamily="34" charset="0"/>
                        </a:rPr>
                        <a:t>GOLD STAR JEWELLERY PVT LTD. COMPANY INDIA</a:t>
                      </a:r>
                      <a:endParaRPr lang="en-US"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a:tc>
              </a:tr>
            </a:tbl>
          </a:graphicData>
        </a:graphic>
      </p:graphicFrame>
      <p:sp>
        <p:nvSpPr>
          <p:cNvPr id="4" name="Slide Number Placeholder 3"/>
          <p:cNvSpPr>
            <a:spLocks noGrp="1"/>
          </p:cNvSpPr>
          <p:nvPr>
            <p:ph type="sldNum" sz="quarter" idx="12"/>
          </p:nvPr>
        </p:nvSpPr>
        <p:spPr/>
        <p:txBody>
          <a:bodyPr/>
          <a:lstStyle/>
          <a:p>
            <a:fld id="{F7B8A778-2DD6-464E-965B-F8C782DA3626}" type="slidenum">
              <a:rPr lang="en-US" smtClean="0"/>
              <a:t>7</a:t>
            </a:fld>
            <a:endParaRPr lang="en-US" dirty="0"/>
          </a:p>
        </p:txBody>
      </p:sp>
      <p:sp>
        <p:nvSpPr>
          <p:cNvPr id="5" name="Text Placeholder 4"/>
          <p:cNvSpPr>
            <a:spLocks noGrp="1"/>
          </p:cNvSpPr>
          <p:nvPr>
            <p:ph type="body" sz="quarter" idx="13"/>
          </p:nvPr>
        </p:nvSpPr>
        <p:spPr>
          <a:xfrm>
            <a:off x="4641850" y="76200"/>
            <a:ext cx="3502025" cy="533400"/>
          </a:xfrm>
        </p:spPr>
        <p:txBody>
          <a:bodyPr/>
          <a:lstStyle/>
          <a:p>
            <a:r>
              <a:rPr lang="en-US" dirty="0" smtClean="0"/>
              <a:t>Innovation</a:t>
            </a:r>
            <a:endParaRPr lang="en-US" dirty="0"/>
          </a:p>
        </p:txBody>
      </p:sp>
    </p:spTree>
    <p:extLst>
      <p:ext uri="{BB962C8B-B14F-4D97-AF65-F5344CB8AC3E}">
        <p14:creationId xmlns:p14="http://schemas.microsoft.com/office/powerpoint/2010/main" val="387302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0601" y="3886200"/>
            <a:ext cx="4191000" cy="1702160"/>
          </a:xfrm>
        </p:spPr>
        <p:txBody>
          <a:bodyPr>
            <a:normAutofit/>
          </a:bodyPr>
          <a:lstStyle/>
          <a:p>
            <a:pPr>
              <a:lnSpc>
                <a:spcPct val="80000"/>
              </a:lnSpc>
              <a:spcBef>
                <a:spcPts val="0"/>
              </a:spcBef>
            </a:pPr>
            <a:r>
              <a:rPr lang="en-US" sz="5000" dirty="0" smtClean="0"/>
              <a:t>Enforcement</a:t>
            </a:r>
            <a:endParaRPr lang="en-US" sz="5000" dirty="0"/>
          </a:p>
        </p:txBody>
      </p:sp>
      <p:sp>
        <p:nvSpPr>
          <p:cNvPr id="3" name="Subtitle 2"/>
          <p:cNvSpPr>
            <a:spLocks noGrp="1"/>
          </p:cNvSpPr>
          <p:nvPr>
            <p:ph type="subTitle" idx="1"/>
          </p:nvPr>
        </p:nvSpPr>
        <p:spPr>
          <a:xfrm>
            <a:off x="533400" y="4114800"/>
            <a:ext cx="3810000" cy="1260629"/>
          </a:xfrm>
        </p:spPr>
        <p:txBody>
          <a:bodyPr>
            <a:normAutofit/>
          </a:bodyPr>
          <a:lstStyle/>
          <a:p>
            <a:pPr>
              <a:lnSpc>
                <a:spcPct val="80000"/>
              </a:lnSpc>
              <a:spcBef>
                <a:spcPts val="0"/>
              </a:spcBef>
            </a:pPr>
            <a:r>
              <a:rPr lang="en-US" sz="3000" dirty="0" smtClean="0"/>
              <a:t>Using</a:t>
            </a:r>
          </a:p>
          <a:p>
            <a:pPr>
              <a:lnSpc>
                <a:spcPct val="80000"/>
              </a:lnSpc>
              <a:spcBef>
                <a:spcPts val="0"/>
              </a:spcBef>
            </a:pPr>
            <a:r>
              <a:rPr lang="en-US" sz="3000" dirty="0" smtClean="0"/>
              <a:t>IP </a:t>
            </a:r>
            <a:r>
              <a:rPr lang="en-US" sz="3000" u="sng" dirty="0" smtClean="0"/>
              <a:t>Rights</a:t>
            </a:r>
            <a:endParaRPr lang="en-US" sz="3000" dirty="0" smtClean="0"/>
          </a:p>
        </p:txBody>
      </p:sp>
      <p:sp>
        <p:nvSpPr>
          <p:cNvPr id="4" name="Slide Number Placeholder 3"/>
          <p:cNvSpPr>
            <a:spLocks noGrp="1"/>
          </p:cNvSpPr>
          <p:nvPr>
            <p:ph type="sldNum" sz="quarter" idx="4"/>
          </p:nvPr>
        </p:nvSpPr>
        <p:spPr/>
        <p:txBody>
          <a:bodyPr/>
          <a:lstStyle/>
          <a:p>
            <a:fld id="{F7B8A778-2DD6-464E-965B-F8C782DA3626}" type="slidenum">
              <a:rPr lang="en-US" smtClean="0"/>
              <a:pPr/>
              <a:t>8</a:t>
            </a:fld>
            <a:endParaRPr lang="en-US" dirty="0"/>
          </a:p>
        </p:txBody>
      </p:sp>
    </p:spTree>
    <p:extLst>
      <p:ext uri="{BB962C8B-B14F-4D97-AF65-F5344CB8AC3E}">
        <p14:creationId xmlns:p14="http://schemas.microsoft.com/office/powerpoint/2010/main" val="3432213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t>
            </a:r>
            <a:r>
              <a:rPr lang="en-US" b="1" dirty="0"/>
              <a:t>RIGHT</a:t>
            </a:r>
            <a:r>
              <a:rPr lang="en-US" dirty="0"/>
              <a:t> to </a:t>
            </a:r>
            <a:r>
              <a:rPr lang="en-US" dirty="0" smtClean="0"/>
              <a:t>Exclude</a:t>
            </a:r>
            <a:endParaRPr lang="en-US" dirty="0"/>
          </a:p>
        </p:txBody>
      </p:sp>
      <p:sp>
        <p:nvSpPr>
          <p:cNvPr id="3" name="Content Placeholder 2"/>
          <p:cNvSpPr>
            <a:spLocks noGrp="1"/>
          </p:cNvSpPr>
          <p:nvPr>
            <p:ph idx="1"/>
          </p:nvPr>
        </p:nvSpPr>
        <p:spPr/>
        <p:txBody>
          <a:bodyPr/>
          <a:lstStyle/>
          <a:p>
            <a:pPr>
              <a:spcBef>
                <a:spcPts val="0"/>
              </a:spcBef>
              <a:spcAft>
                <a:spcPts val="900"/>
              </a:spcAft>
            </a:pPr>
            <a:r>
              <a:rPr lang="en-US" dirty="0" smtClean="0"/>
              <a:t>Patent </a:t>
            </a:r>
            <a:r>
              <a:rPr lang="en-US" dirty="0"/>
              <a:t>Act, 35 U.S.C. § </a:t>
            </a:r>
            <a:r>
              <a:rPr lang="en-US" dirty="0" smtClean="0"/>
              <a:t>271, provides:</a:t>
            </a:r>
          </a:p>
          <a:p>
            <a:pPr lvl="1">
              <a:spcBef>
                <a:spcPts val="0"/>
              </a:spcBef>
              <a:spcAft>
                <a:spcPts val="900"/>
              </a:spcAft>
            </a:pPr>
            <a:r>
              <a:rPr lang="en-US" sz="1800" dirty="0" smtClean="0"/>
              <a:t>“[W]hoever </a:t>
            </a:r>
            <a:r>
              <a:rPr lang="en-US" sz="1800" dirty="0"/>
              <a:t>without authority makes, uses, offers to sell, or sells any patented invention, within the United States or imports into the United States any patented invention during the term of the patent therefor, infringes the </a:t>
            </a:r>
            <a:r>
              <a:rPr lang="en-US" sz="1800" dirty="0" smtClean="0"/>
              <a:t>patent.”</a:t>
            </a:r>
          </a:p>
          <a:p>
            <a:pPr>
              <a:spcBef>
                <a:spcPts val="0"/>
              </a:spcBef>
              <a:spcAft>
                <a:spcPts val="900"/>
              </a:spcAft>
            </a:pPr>
            <a:r>
              <a:rPr lang="en-US" dirty="0" smtClean="0"/>
              <a:t>Covers apparatus</a:t>
            </a:r>
            <a:r>
              <a:rPr lang="en-US" dirty="0"/>
              <a:t>, </a:t>
            </a:r>
            <a:r>
              <a:rPr lang="en-US" dirty="0" smtClean="0"/>
              <a:t>method</a:t>
            </a:r>
            <a:r>
              <a:rPr lang="en-US" dirty="0"/>
              <a:t>, and </a:t>
            </a:r>
            <a:r>
              <a:rPr lang="en-US" dirty="0" smtClean="0"/>
              <a:t>design patents</a:t>
            </a:r>
            <a:endParaRPr lang="en-US" dirty="0"/>
          </a:p>
          <a:p>
            <a:pPr>
              <a:spcBef>
                <a:spcPts val="0"/>
              </a:spcBef>
              <a:spcAft>
                <a:spcPts val="900"/>
              </a:spcAft>
            </a:pPr>
            <a:r>
              <a:rPr lang="en-US" dirty="0" smtClean="0"/>
              <a:t>Addresses claims of direct, induced, and contributory infringement</a:t>
            </a:r>
          </a:p>
          <a:p>
            <a:pPr>
              <a:spcBef>
                <a:spcPts val="0"/>
              </a:spcBef>
              <a:spcAft>
                <a:spcPts val="900"/>
              </a:spcAft>
            </a:pPr>
            <a:r>
              <a:rPr lang="en-US" dirty="0"/>
              <a:t>Forum: U.S. </a:t>
            </a:r>
            <a:r>
              <a:rPr lang="en-US" dirty="0" smtClean="0"/>
              <a:t>Federal District Court</a:t>
            </a:r>
            <a:endParaRPr lang="en-US" dirty="0"/>
          </a:p>
        </p:txBody>
      </p:sp>
      <p:sp>
        <p:nvSpPr>
          <p:cNvPr id="4" name="Slide Number Placeholder 3"/>
          <p:cNvSpPr>
            <a:spLocks noGrp="1"/>
          </p:cNvSpPr>
          <p:nvPr>
            <p:ph type="sldNum" sz="quarter" idx="12"/>
          </p:nvPr>
        </p:nvSpPr>
        <p:spPr/>
        <p:txBody>
          <a:bodyPr/>
          <a:lstStyle/>
          <a:p>
            <a:fld id="{F7B8A778-2DD6-464E-965B-F8C782DA3626}" type="slidenum">
              <a:rPr lang="en-US" smtClean="0"/>
              <a:t>9</a:t>
            </a:fld>
            <a:endParaRPr lang="en-US" dirty="0"/>
          </a:p>
        </p:txBody>
      </p:sp>
      <p:sp>
        <p:nvSpPr>
          <p:cNvPr id="5" name="Text Placeholder 4"/>
          <p:cNvSpPr>
            <a:spLocks noGrp="1"/>
          </p:cNvSpPr>
          <p:nvPr>
            <p:ph type="body" sz="quarter" idx="13"/>
          </p:nvPr>
        </p:nvSpPr>
        <p:spPr/>
        <p:txBody>
          <a:bodyPr/>
          <a:lstStyle/>
          <a:p>
            <a:r>
              <a:rPr lang="en-US" dirty="0" smtClean="0"/>
              <a:t>IP Enforcement</a:t>
            </a:r>
            <a:endParaRPr lang="en-US" dirty="0"/>
          </a:p>
        </p:txBody>
      </p:sp>
    </p:spTree>
    <p:extLst>
      <p:ext uri="{BB962C8B-B14F-4D97-AF65-F5344CB8AC3E}">
        <p14:creationId xmlns:p14="http://schemas.microsoft.com/office/powerpoint/2010/main" val="2058973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ustom 14">
      <a:dk1>
        <a:sysClr val="windowText" lastClr="000000"/>
      </a:dk1>
      <a:lt1>
        <a:sysClr val="window" lastClr="FFFFFF"/>
      </a:lt1>
      <a:dk2>
        <a:srgbClr val="5B6973"/>
      </a:dk2>
      <a:lt2>
        <a:srgbClr val="D5E4E4"/>
      </a:lt2>
      <a:accent1>
        <a:srgbClr val="98C723"/>
      </a:accent1>
      <a:accent2>
        <a:srgbClr val="59B0B9"/>
      </a:accent2>
      <a:accent3>
        <a:srgbClr val="DEAE00"/>
      </a:accent3>
      <a:accent4>
        <a:srgbClr val="B77BB4"/>
      </a:accent4>
      <a:accent5>
        <a:srgbClr val="E0773C"/>
      </a:accent5>
      <a:accent6>
        <a:srgbClr val="A98D63"/>
      </a:accent6>
      <a:hlink>
        <a:srgbClr val="3C8890"/>
      </a:hlink>
      <a:folHlink>
        <a:srgbClr val="598C8C"/>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823</TotalTime>
  <Words>4094</Words>
  <Application>Microsoft Office PowerPoint</Application>
  <PresentationFormat>On-screen Show (4:3)</PresentationFormat>
  <Paragraphs>661</Paragraphs>
  <Slides>42</Slides>
  <Notes>21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Austin</vt:lpstr>
      <vt:lpstr>SECTION 337 Friend or Foe?</vt:lpstr>
      <vt:lpstr>Innovation is key to growth</vt:lpstr>
      <vt:lpstr>India Knows Innovation</vt:lpstr>
      <vt:lpstr>India &amp; Patents</vt:lpstr>
      <vt:lpstr>Protecting Innovation is Important</vt:lpstr>
      <vt:lpstr>Recent U.S. Patents Issued to Indian Assignees</vt:lpstr>
      <vt:lpstr>Recent U.S. Trademark Registrations to Indian Owners</vt:lpstr>
      <vt:lpstr>Enforcement</vt:lpstr>
      <vt:lpstr>The RIGHT to Exclude</vt:lpstr>
      <vt:lpstr>The RIGHT to Exclude</vt:lpstr>
      <vt:lpstr>The RIGHT to Exclude</vt:lpstr>
      <vt:lpstr>Section 337 Overview</vt:lpstr>
      <vt:lpstr>What is Section 337?</vt:lpstr>
      <vt:lpstr>What is the USITC?</vt:lpstr>
      <vt:lpstr>Section 337 Participants</vt:lpstr>
      <vt:lpstr>Section 337 Remedies</vt:lpstr>
      <vt:lpstr>Remedy for a Section 337  Violation is a Prospective HALT</vt:lpstr>
      <vt:lpstr>USITC &amp; District Court -  Parallel Actions</vt:lpstr>
      <vt:lpstr>The Many Benefits of Section 337</vt:lpstr>
      <vt:lpstr>Section 337 is Unique</vt:lpstr>
      <vt:lpstr>Section 337 is Unique</vt:lpstr>
      <vt:lpstr>Adjudication is Fast</vt:lpstr>
      <vt:lpstr>Section 337 Timeline</vt:lpstr>
      <vt:lpstr>Products are Accused by Category</vt:lpstr>
      <vt:lpstr>Used for Broad Range of Products</vt:lpstr>
      <vt:lpstr>Elements of Section 337</vt:lpstr>
      <vt:lpstr>Basic Elements of a  Section 337 Violation</vt:lpstr>
      <vt:lpstr>Domestic Industry</vt:lpstr>
      <vt:lpstr>Domestic Industry Requirement is Like India’s “Local Working Requirement”</vt:lpstr>
      <vt:lpstr>Same Policies Underlie Domestic Industry and Local Working Requirements</vt:lpstr>
      <vt:lpstr>Public Interest</vt:lpstr>
      <vt:lpstr>Increasing Use of Section 337</vt:lpstr>
      <vt:lpstr>Increasing Use of Section 337</vt:lpstr>
      <vt:lpstr>Section 337 Usage by Non-U.S. Based Complainants</vt:lpstr>
      <vt:lpstr>Dispositions 2004 – 2014</vt:lpstr>
      <vt:lpstr>Representative Usage by Non-U.S. Based Complainants (2013 - 2014)</vt:lpstr>
      <vt:lpstr>Indian Companies Have Been Named as Respondents under Section 337</vt:lpstr>
      <vt:lpstr>When to Consider ITC</vt:lpstr>
      <vt:lpstr>KEY TAKEAWAYS</vt:lpstr>
      <vt:lpstr>For a potential Complainant...</vt:lpstr>
      <vt:lpstr>If named as a Respondent...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337: Friend or Foe?</dc:title>
  <dc:creator>Asha Allam</dc:creator>
  <cp:lastModifiedBy>Asha Allam</cp:lastModifiedBy>
  <cp:revision>191</cp:revision>
  <dcterms:created xsi:type="dcterms:W3CDTF">2015-01-15T01:10:55Z</dcterms:created>
  <dcterms:modified xsi:type="dcterms:W3CDTF">2015-01-15T20:40:35Z</dcterms:modified>
</cp:coreProperties>
</file>